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10287000" cx="18288000"/>
  <p:notesSz cx="6858000" cy="9144000"/>
  <p:embeddedFontLst>
    <p:embeddedFont>
      <p:font typeface="Raleway"/>
      <p:bold r:id="rId63"/>
      <p:boldItalic r:id="rId64"/>
    </p:embeddedFont>
    <p:embeddedFont>
      <p:font typeface="Bricolage Grotesque Light"/>
      <p:regular r:id="rId65"/>
      <p:bold r:id="rId66"/>
    </p:embeddedFont>
    <p:embeddedFont>
      <p:font typeface="Bricolage Grotesque SemiBold"/>
      <p:regular r:id="rId67"/>
      <p:bold r:id="rId68"/>
    </p:embeddedFont>
    <p:embeddedFont>
      <p:font typeface="Bricolage Grotesque"/>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70" roundtripDataSignature="AMtx7mj+vHi7pVzQfQFFJnkKosxuKtPN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984273-4F3A-4F6C-8FCB-876072066468}">
  <a:tblStyle styleId="{D4984273-4F3A-4F6C-8FCB-87607206646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customschemas.google.com/relationships/presentationmetadata" Target="meta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boldItalic.fntdata"/><Relationship Id="rId63" Type="http://schemas.openxmlformats.org/officeDocument/2006/relationships/font" Target="fonts/Raleway-bold.fntdata"/><Relationship Id="rId22" Type="http://schemas.openxmlformats.org/officeDocument/2006/relationships/slide" Target="slides/slide16.xml"/><Relationship Id="rId66" Type="http://schemas.openxmlformats.org/officeDocument/2006/relationships/font" Target="fonts/BricolageGrotesqueLight-bold.fntdata"/><Relationship Id="rId21" Type="http://schemas.openxmlformats.org/officeDocument/2006/relationships/slide" Target="slides/slide15.xml"/><Relationship Id="rId65" Type="http://schemas.openxmlformats.org/officeDocument/2006/relationships/font" Target="fonts/BricolageGrotesqueLight-regular.fntdata"/><Relationship Id="rId24" Type="http://schemas.openxmlformats.org/officeDocument/2006/relationships/slide" Target="slides/slide18.xml"/><Relationship Id="rId68" Type="http://schemas.openxmlformats.org/officeDocument/2006/relationships/font" Target="fonts/BricolageGrotesqueSemiBold-bold.fntdata"/><Relationship Id="rId23" Type="http://schemas.openxmlformats.org/officeDocument/2006/relationships/slide" Target="slides/slide17.xml"/><Relationship Id="rId67" Type="http://schemas.openxmlformats.org/officeDocument/2006/relationships/font" Target="fonts/BricolageGrotesqueSemiBold-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ricolageGrotesque-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6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6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6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6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6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6"/>
          <p:cNvSpPr/>
          <p:nvPr>
            <p:ph idx="2" type="pic"/>
          </p:nvPr>
        </p:nvSpPr>
        <p:spPr>
          <a:xfrm>
            <a:off x="1792288" y="612775"/>
            <a:ext cx="5486400" cy="4114800"/>
          </a:xfrm>
          <a:prstGeom prst="rect">
            <a:avLst/>
          </a:prstGeom>
          <a:noFill/>
          <a:ln>
            <a:noFill/>
          </a:ln>
        </p:spPr>
      </p:sp>
      <p:sp>
        <p:nvSpPr>
          <p:cNvPr id="64" name="Google Shape;64;p6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49.png"/><Relationship Id="rId5"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1"/>
          <p:cNvGrpSpPr/>
          <p:nvPr/>
        </p:nvGrpSpPr>
        <p:grpSpPr>
          <a:xfrm>
            <a:off x="-2726078" y="1055111"/>
            <a:ext cx="10749819" cy="2317243"/>
            <a:chOff x="0" y="-57150"/>
            <a:chExt cx="2831228" cy="610303"/>
          </a:xfrm>
        </p:grpSpPr>
        <p:sp>
          <p:nvSpPr>
            <p:cNvPr id="85" name="Google Shape;85;p1"/>
            <p:cNvSpPr/>
            <p:nvPr/>
          </p:nvSpPr>
          <p:spPr>
            <a:xfrm>
              <a:off x="0" y="0"/>
              <a:ext cx="2831228" cy="553153"/>
            </a:xfrm>
            <a:custGeom>
              <a:rect b="b" l="l" r="r" t="t"/>
              <a:pathLst>
                <a:path extrusionOk="0" h="553153" w="2831228">
                  <a:moveTo>
                    <a:pt x="0" y="0"/>
                  </a:moveTo>
                  <a:lnTo>
                    <a:pt x="2831228" y="0"/>
                  </a:lnTo>
                  <a:lnTo>
                    <a:pt x="2831228" y="553153"/>
                  </a:lnTo>
                  <a:lnTo>
                    <a:pt x="0" y="553153"/>
                  </a:lnTo>
                  <a:close/>
                </a:path>
              </a:pathLst>
            </a:custGeom>
            <a:solidFill>
              <a:srgbClr val="23185B"/>
            </a:solidFill>
            <a:ln>
              <a:noFill/>
            </a:ln>
          </p:spPr>
        </p:sp>
        <p:sp>
          <p:nvSpPr>
            <p:cNvPr id="86" name="Google Shape;86;p1"/>
            <p:cNvSpPr txBox="1"/>
            <p:nvPr/>
          </p:nvSpPr>
          <p:spPr>
            <a:xfrm>
              <a:off x="0" y="-57150"/>
              <a:ext cx="2831228" cy="610303"/>
            </a:xfrm>
            <a:prstGeom prst="rect">
              <a:avLst/>
            </a:prstGeom>
            <a:noFill/>
            <a:ln>
              <a:noFill/>
            </a:ln>
          </p:spPr>
          <p:txBody>
            <a:bodyPr anchorCtr="0" anchor="ctr" bIns="50800" lIns="50800" spcFirstLastPara="1" rIns="50800" wrap="square" tIns="50800">
              <a:noAutofit/>
            </a:bodyPr>
            <a:lstStyle/>
            <a:p>
              <a:pPr indent="0" lvl="0" marL="0" marR="0" rtl="0" algn="ctr">
                <a:lnSpc>
                  <a:spcPct val="17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p:nvPr/>
        </p:nvSpPr>
        <p:spPr>
          <a:xfrm>
            <a:off x="15477528" y="778025"/>
            <a:ext cx="2008504" cy="1099200"/>
          </a:xfrm>
          <a:custGeom>
            <a:rect b="b" l="l" r="r" t="t"/>
            <a:pathLst>
              <a:path extrusionOk="0" h="1099200" w="2008504">
                <a:moveTo>
                  <a:pt x="0" y="0"/>
                </a:moveTo>
                <a:lnTo>
                  <a:pt x="2008504" y="0"/>
                </a:lnTo>
                <a:lnTo>
                  <a:pt x="2008504" y="1099200"/>
                </a:lnTo>
                <a:lnTo>
                  <a:pt x="0" y="1099200"/>
                </a:lnTo>
                <a:lnTo>
                  <a:pt x="0" y="0"/>
                </a:lnTo>
                <a:close/>
              </a:path>
            </a:pathLst>
          </a:custGeom>
          <a:blipFill rotWithShape="1">
            <a:blip r:embed="rId3">
              <a:alphaModFix/>
            </a:blip>
            <a:stretch>
              <a:fillRect b="0" l="0" r="0" t="0"/>
            </a:stretch>
          </a:blipFill>
          <a:ln>
            <a:noFill/>
          </a:ln>
        </p:spPr>
      </p:sp>
      <p:sp>
        <p:nvSpPr>
          <p:cNvPr id="88" name="Google Shape;88;p1"/>
          <p:cNvSpPr/>
          <p:nvPr/>
        </p:nvSpPr>
        <p:spPr>
          <a:xfrm>
            <a:off x="1028700" y="8708700"/>
            <a:ext cx="2008504" cy="1099200"/>
          </a:xfrm>
          <a:custGeom>
            <a:rect b="b" l="l" r="r" t="t"/>
            <a:pathLst>
              <a:path extrusionOk="0" h="1099200" w="2008504">
                <a:moveTo>
                  <a:pt x="0" y="0"/>
                </a:moveTo>
                <a:lnTo>
                  <a:pt x="2008504" y="0"/>
                </a:lnTo>
                <a:lnTo>
                  <a:pt x="2008504" y="1099200"/>
                </a:lnTo>
                <a:lnTo>
                  <a:pt x="0" y="1099200"/>
                </a:lnTo>
                <a:lnTo>
                  <a:pt x="0" y="0"/>
                </a:lnTo>
                <a:close/>
              </a:path>
            </a:pathLst>
          </a:custGeom>
          <a:blipFill rotWithShape="1">
            <a:blip r:embed="rId3">
              <a:alphaModFix/>
            </a:blip>
            <a:stretch>
              <a:fillRect b="0" l="0" r="0" t="0"/>
            </a:stretch>
          </a:blipFill>
          <a:ln>
            <a:noFill/>
          </a:ln>
        </p:spPr>
      </p:sp>
      <p:grpSp>
        <p:nvGrpSpPr>
          <p:cNvPr id="89" name="Google Shape;89;p1"/>
          <p:cNvGrpSpPr/>
          <p:nvPr/>
        </p:nvGrpSpPr>
        <p:grpSpPr>
          <a:xfrm>
            <a:off x="9364204" y="9041309"/>
            <a:ext cx="12034214" cy="2317243"/>
            <a:chOff x="0" y="-289322"/>
            <a:chExt cx="16045618" cy="3089658"/>
          </a:xfrm>
        </p:grpSpPr>
        <p:grpSp>
          <p:nvGrpSpPr>
            <p:cNvPr id="90" name="Google Shape;90;p1"/>
            <p:cNvGrpSpPr/>
            <p:nvPr/>
          </p:nvGrpSpPr>
          <p:grpSpPr>
            <a:xfrm>
              <a:off x="0" y="-289322"/>
              <a:ext cx="16045618" cy="3089658"/>
              <a:chOff x="0" y="-57150"/>
              <a:chExt cx="3169505" cy="610303"/>
            </a:xfrm>
          </p:grpSpPr>
          <p:sp>
            <p:nvSpPr>
              <p:cNvPr id="91" name="Google Shape;91;p1"/>
              <p:cNvSpPr/>
              <p:nvPr/>
            </p:nvSpPr>
            <p:spPr>
              <a:xfrm>
                <a:off x="0" y="0"/>
                <a:ext cx="3169505" cy="553153"/>
              </a:xfrm>
              <a:custGeom>
                <a:rect b="b" l="l" r="r" t="t"/>
                <a:pathLst>
                  <a:path extrusionOk="0" h="553153" w="3169505">
                    <a:moveTo>
                      <a:pt x="0" y="0"/>
                    </a:moveTo>
                    <a:lnTo>
                      <a:pt x="3169505" y="0"/>
                    </a:lnTo>
                    <a:lnTo>
                      <a:pt x="3169505" y="553153"/>
                    </a:lnTo>
                    <a:lnTo>
                      <a:pt x="0" y="553153"/>
                    </a:lnTo>
                    <a:close/>
                  </a:path>
                </a:pathLst>
              </a:custGeom>
              <a:solidFill>
                <a:srgbClr val="272B64"/>
              </a:solidFill>
              <a:ln>
                <a:noFill/>
              </a:ln>
            </p:spPr>
          </p:sp>
          <p:sp>
            <p:nvSpPr>
              <p:cNvPr id="92" name="Google Shape;92;p1"/>
              <p:cNvSpPr txBox="1"/>
              <p:nvPr/>
            </p:nvSpPr>
            <p:spPr>
              <a:xfrm>
                <a:off x="0" y="-57150"/>
                <a:ext cx="3169505" cy="610303"/>
              </a:xfrm>
              <a:prstGeom prst="rect">
                <a:avLst/>
              </a:prstGeom>
              <a:noFill/>
              <a:ln>
                <a:noFill/>
              </a:ln>
            </p:spPr>
            <p:txBody>
              <a:bodyPr anchorCtr="0" anchor="ctr" bIns="50800" lIns="50800" spcFirstLastPara="1" rIns="50800" wrap="square" tIns="50800">
                <a:noAutofit/>
              </a:bodyPr>
              <a:lstStyle/>
              <a:p>
                <a:pPr indent="0" lvl="0" marL="0" marR="0" rtl="0" algn="ctr">
                  <a:lnSpc>
                    <a:spcPct val="17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 name="Google Shape;93;p1"/>
            <p:cNvSpPr txBox="1"/>
            <p:nvPr/>
          </p:nvSpPr>
          <p:spPr>
            <a:xfrm>
              <a:off x="528382" y="426471"/>
              <a:ext cx="3246292" cy="567937"/>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2542" u="none" cap="none" strike="noStrike">
                  <a:solidFill>
                    <a:srgbClr val="FFFFFF"/>
                  </a:solidFill>
                  <a:latin typeface="Bricolage Grotesque"/>
                  <a:ea typeface="Bricolage Grotesque"/>
                  <a:cs typeface="Bricolage Grotesque"/>
                  <a:sym typeface="Bricolage Grotesque"/>
                </a:rPr>
                <a:t>NHÓM 10</a:t>
              </a:r>
              <a:endParaRPr/>
            </a:p>
          </p:txBody>
        </p:sp>
      </p:grpSp>
      <p:sp>
        <p:nvSpPr>
          <p:cNvPr id="94" name="Google Shape;94;p1"/>
          <p:cNvSpPr txBox="1"/>
          <p:nvPr/>
        </p:nvSpPr>
        <p:spPr>
          <a:xfrm>
            <a:off x="286123" y="4736237"/>
            <a:ext cx="17537437" cy="295148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b="1" i="0" lang="en-US" sz="6500" u="none" cap="none" strike="noStrike">
                <a:solidFill>
                  <a:srgbClr val="272B64"/>
                </a:solidFill>
                <a:latin typeface="Bricolage Grotesque"/>
                <a:ea typeface="Bricolage Grotesque"/>
                <a:cs typeface="Bricolage Grotesque"/>
                <a:sym typeface="Bricolage Grotesque"/>
              </a:rPr>
              <a:t>PHÂN TÍCH ĐIỂM THI THPTQG </a:t>
            </a:r>
            <a:endParaRPr/>
          </a:p>
          <a:p>
            <a:pPr indent="0" lvl="0" marL="0" marR="0" rtl="0" algn="ctr">
              <a:lnSpc>
                <a:spcPct val="119000"/>
              </a:lnSpc>
              <a:spcBef>
                <a:spcPts val="0"/>
              </a:spcBef>
              <a:spcAft>
                <a:spcPts val="0"/>
              </a:spcAft>
              <a:buNone/>
            </a:pPr>
            <a:r>
              <a:rPr b="1" i="0" lang="en-US" sz="6500" u="none" cap="none" strike="noStrike">
                <a:solidFill>
                  <a:srgbClr val="272B64"/>
                </a:solidFill>
                <a:latin typeface="Bricolage Grotesque"/>
                <a:ea typeface="Bricolage Grotesque"/>
                <a:cs typeface="Bricolage Grotesque"/>
                <a:sym typeface="Bricolage Grotesque"/>
              </a:rPr>
              <a:t>&amp; ĐIỂM CHUẨN ĐẠI HỌC</a:t>
            </a:r>
            <a:endParaRPr/>
          </a:p>
          <a:p>
            <a:pPr indent="0" lvl="0" marL="0" marR="0" rtl="0" algn="ctr">
              <a:lnSpc>
                <a:spcPct val="119000"/>
              </a:lnSpc>
              <a:spcBef>
                <a:spcPts val="0"/>
              </a:spcBef>
              <a:spcAft>
                <a:spcPts val="0"/>
              </a:spcAft>
              <a:buNone/>
            </a:pPr>
            <a:r>
              <a:rPr b="1" i="0" lang="en-US" sz="6500" u="none" cap="none" strike="noStrike">
                <a:solidFill>
                  <a:srgbClr val="272B64"/>
                </a:solidFill>
                <a:latin typeface="Bricolage Grotesque"/>
                <a:ea typeface="Bricolage Grotesque"/>
                <a:cs typeface="Bricolage Grotesque"/>
                <a:sym typeface="Bricolage Grotesque"/>
              </a:rPr>
              <a:t>TẠI VIỆT NAM</a:t>
            </a:r>
            <a:endParaRPr/>
          </a:p>
        </p:txBody>
      </p:sp>
      <p:sp>
        <p:nvSpPr>
          <p:cNvPr id="95" name="Google Shape;95;p1"/>
          <p:cNvSpPr txBox="1"/>
          <p:nvPr/>
        </p:nvSpPr>
        <p:spPr>
          <a:xfrm>
            <a:off x="8484391" y="1353350"/>
            <a:ext cx="4986918"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23185B"/>
                </a:solidFill>
                <a:latin typeface="Raleway"/>
                <a:ea typeface="Raleway"/>
                <a:cs typeface="Raleway"/>
                <a:sym typeface="Raleway"/>
              </a:rPr>
              <a:t>TRỰC QUAN HÓA DỮ LIỆU</a:t>
            </a:r>
            <a:endParaRPr/>
          </a:p>
        </p:txBody>
      </p:sp>
      <p:sp>
        <p:nvSpPr>
          <p:cNvPr id="96" name="Google Shape;96;p1"/>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FFFFFF"/>
                </a:solidFill>
                <a:latin typeface="Bricolage Grotesque Light"/>
                <a:ea typeface="Bricolage Grotesque Light"/>
                <a:cs typeface="Bricolage Grotesque Light"/>
                <a:sym typeface="Bricolage Grotesque Light"/>
              </a:rPr>
              <a:t>1/52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p10"/>
          <p:cNvGrpSpPr/>
          <p:nvPr/>
        </p:nvGrpSpPr>
        <p:grpSpPr>
          <a:xfrm>
            <a:off x="-199335" y="322064"/>
            <a:ext cx="15979489" cy="1268611"/>
            <a:chOff x="0" y="-38100"/>
            <a:chExt cx="4208590" cy="334120"/>
          </a:xfrm>
        </p:grpSpPr>
        <p:sp>
          <p:nvSpPr>
            <p:cNvPr id="323" name="Google Shape;323;p10"/>
            <p:cNvSpPr/>
            <p:nvPr/>
          </p:nvSpPr>
          <p:spPr>
            <a:xfrm>
              <a:off x="0" y="0"/>
              <a:ext cx="4208590" cy="296020"/>
            </a:xfrm>
            <a:custGeom>
              <a:rect b="b" l="l" r="r" t="t"/>
              <a:pathLst>
                <a:path extrusionOk="0" h="296020" w="4208590">
                  <a:moveTo>
                    <a:pt x="12597" y="0"/>
                  </a:moveTo>
                  <a:lnTo>
                    <a:pt x="4195993" y="0"/>
                  </a:lnTo>
                  <a:cubicBezTo>
                    <a:pt x="4199334" y="0"/>
                    <a:pt x="4202538" y="1327"/>
                    <a:pt x="4204900" y="3690"/>
                  </a:cubicBezTo>
                  <a:cubicBezTo>
                    <a:pt x="4207263" y="6052"/>
                    <a:pt x="4208590" y="9256"/>
                    <a:pt x="4208590" y="12597"/>
                  </a:cubicBezTo>
                  <a:lnTo>
                    <a:pt x="4208590" y="283423"/>
                  </a:lnTo>
                  <a:cubicBezTo>
                    <a:pt x="4208590" y="286764"/>
                    <a:pt x="4207263" y="289968"/>
                    <a:pt x="4204900" y="292330"/>
                  </a:cubicBezTo>
                  <a:cubicBezTo>
                    <a:pt x="4202538" y="294693"/>
                    <a:pt x="4199334" y="296020"/>
                    <a:pt x="4195993" y="296020"/>
                  </a:cubicBezTo>
                  <a:lnTo>
                    <a:pt x="12597" y="296020"/>
                  </a:lnTo>
                  <a:cubicBezTo>
                    <a:pt x="9256" y="296020"/>
                    <a:pt x="6052" y="294693"/>
                    <a:pt x="3690" y="292330"/>
                  </a:cubicBezTo>
                  <a:cubicBezTo>
                    <a:pt x="1327" y="289968"/>
                    <a:pt x="0" y="286764"/>
                    <a:pt x="0" y="283423"/>
                  </a:cubicBezTo>
                  <a:lnTo>
                    <a:pt x="0" y="12597"/>
                  </a:lnTo>
                  <a:cubicBezTo>
                    <a:pt x="0" y="9256"/>
                    <a:pt x="1327" y="6052"/>
                    <a:pt x="3690" y="3690"/>
                  </a:cubicBezTo>
                  <a:cubicBezTo>
                    <a:pt x="6052" y="1327"/>
                    <a:pt x="9256" y="0"/>
                    <a:pt x="1259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
            <p:cNvSpPr txBox="1"/>
            <p:nvPr/>
          </p:nvSpPr>
          <p:spPr>
            <a:xfrm>
              <a:off x="0" y="-38100"/>
              <a:ext cx="4208590" cy="33412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325" name="Google Shape;325;p10"/>
          <p:cNvGrpSpPr/>
          <p:nvPr/>
        </p:nvGrpSpPr>
        <p:grpSpPr>
          <a:xfrm>
            <a:off x="6128244" y="524024"/>
            <a:ext cx="2788597" cy="828526"/>
            <a:chOff x="0" y="-47625"/>
            <a:chExt cx="734445" cy="218213"/>
          </a:xfrm>
        </p:grpSpPr>
        <p:sp>
          <p:nvSpPr>
            <p:cNvPr id="326" name="Google Shape;326;p10"/>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a:t>
              </a:r>
              <a:endParaRPr/>
            </a:p>
          </p:txBody>
        </p:sp>
      </p:grpSp>
      <p:grpSp>
        <p:nvGrpSpPr>
          <p:cNvPr id="328" name="Google Shape;328;p10"/>
          <p:cNvGrpSpPr/>
          <p:nvPr/>
        </p:nvGrpSpPr>
        <p:grpSpPr>
          <a:xfrm>
            <a:off x="3206297" y="524024"/>
            <a:ext cx="2788597" cy="828526"/>
            <a:chOff x="0" y="-47625"/>
            <a:chExt cx="734445" cy="218213"/>
          </a:xfrm>
        </p:grpSpPr>
        <p:sp>
          <p:nvSpPr>
            <p:cNvPr id="329" name="Google Shape;329;p10"/>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Ngữ cảnh</a:t>
              </a:r>
              <a:endParaRPr/>
            </a:p>
          </p:txBody>
        </p:sp>
      </p:grpSp>
      <p:grpSp>
        <p:nvGrpSpPr>
          <p:cNvPr id="331" name="Google Shape;331;p10"/>
          <p:cNvGrpSpPr/>
          <p:nvPr/>
        </p:nvGrpSpPr>
        <p:grpSpPr>
          <a:xfrm>
            <a:off x="9050192" y="524024"/>
            <a:ext cx="2788597" cy="828526"/>
            <a:chOff x="0" y="-47625"/>
            <a:chExt cx="734445" cy="218213"/>
          </a:xfrm>
        </p:grpSpPr>
        <p:sp>
          <p:nvSpPr>
            <p:cNvPr id="332" name="Google Shape;332;p10"/>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0"/>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Mô tả dữ liệu</a:t>
              </a:r>
              <a:endParaRPr/>
            </a:p>
          </p:txBody>
        </p:sp>
      </p:grpSp>
      <p:grpSp>
        <p:nvGrpSpPr>
          <p:cNvPr id="334" name="Google Shape;334;p10"/>
          <p:cNvGrpSpPr/>
          <p:nvPr/>
        </p:nvGrpSpPr>
        <p:grpSpPr>
          <a:xfrm>
            <a:off x="11972139" y="524024"/>
            <a:ext cx="2788597" cy="828526"/>
            <a:chOff x="0" y="-47625"/>
            <a:chExt cx="734445" cy="218213"/>
          </a:xfrm>
        </p:grpSpPr>
        <p:sp>
          <p:nvSpPr>
            <p:cNvPr id="335" name="Google Shape;335;p10"/>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0"/>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Xử lý dữ liệu</a:t>
              </a:r>
              <a:endParaRPr/>
            </a:p>
          </p:txBody>
        </p:sp>
      </p:grpSp>
      <p:grpSp>
        <p:nvGrpSpPr>
          <p:cNvPr id="337" name="Google Shape;337;p10"/>
          <p:cNvGrpSpPr/>
          <p:nvPr/>
        </p:nvGrpSpPr>
        <p:grpSpPr>
          <a:xfrm>
            <a:off x="969642" y="2392695"/>
            <a:ext cx="16348716" cy="6906198"/>
            <a:chOff x="0" y="-38100"/>
            <a:chExt cx="4036765" cy="1705253"/>
          </a:xfrm>
        </p:grpSpPr>
        <p:sp>
          <p:nvSpPr>
            <p:cNvPr id="338" name="Google Shape;338;p10"/>
            <p:cNvSpPr/>
            <p:nvPr/>
          </p:nvSpPr>
          <p:spPr>
            <a:xfrm>
              <a:off x="0" y="0"/>
              <a:ext cx="4036765" cy="1667153"/>
            </a:xfrm>
            <a:custGeom>
              <a:rect b="b" l="l" r="r" t="t"/>
              <a:pathLst>
                <a:path extrusionOk="0" h="1667153" w="4036765">
                  <a:moveTo>
                    <a:pt x="0" y="0"/>
                  </a:moveTo>
                  <a:lnTo>
                    <a:pt x="4036765" y="0"/>
                  </a:lnTo>
                  <a:lnTo>
                    <a:pt x="4036765" y="1667153"/>
                  </a:lnTo>
                  <a:lnTo>
                    <a:pt x="0" y="1667153"/>
                  </a:lnTo>
                  <a:close/>
                </a:path>
              </a:pathLst>
            </a:custGeom>
            <a:solidFill>
              <a:srgbClr val="23185B"/>
            </a:solidFill>
            <a:ln>
              <a:noFill/>
            </a:ln>
          </p:spPr>
        </p:sp>
        <p:sp>
          <p:nvSpPr>
            <p:cNvPr id="339" name="Google Shape;339;p10"/>
            <p:cNvSpPr txBox="1"/>
            <p:nvPr/>
          </p:nvSpPr>
          <p:spPr>
            <a:xfrm>
              <a:off x="0" y="-38100"/>
              <a:ext cx="4036765" cy="1705253"/>
            </a:xfrm>
            <a:prstGeom prst="rect">
              <a:avLst/>
            </a:prstGeom>
            <a:noFill/>
            <a:ln>
              <a:noFill/>
            </a:ln>
          </p:spPr>
          <p:txBody>
            <a:bodyPr anchorCtr="0" anchor="ctr" bIns="41700" lIns="41700" spcFirstLastPara="1" rIns="41700" wrap="square" tIns="41700">
              <a:noAutofit/>
            </a:bodyPr>
            <a:lstStyle/>
            <a:p>
              <a:pPr indent="0" lvl="0" marL="0" marR="0" rtl="0" algn="ctr">
                <a:lnSpc>
                  <a:spcPct val="130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340" name="Google Shape;340;p10"/>
          <p:cNvGraphicFramePr/>
          <p:nvPr/>
        </p:nvGraphicFramePr>
        <p:xfrm>
          <a:off x="1298983" y="2788755"/>
          <a:ext cx="3000000" cy="3000000"/>
        </p:xfrm>
        <a:graphic>
          <a:graphicData uri="http://schemas.openxmlformats.org/drawingml/2006/table">
            <a:tbl>
              <a:tblPr>
                <a:noFill/>
                <a:tableStyleId>{D4984273-4F3A-4F6C-8FCB-876072066468}</a:tableStyleId>
              </a:tblPr>
              <a:tblGrid>
                <a:gridCol w="2012875"/>
                <a:gridCol w="3971575"/>
                <a:gridCol w="1499975"/>
              </a:tblGrid>
              <a:tr h="663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Tên thuộc tính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Mô tả</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Loại dữ liệu</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63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Khu vực</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Vùng miền của trường Đại học</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906125">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Tỉnh/</a:t>
                      </a:r>
                      <a:endParaRPr sz="1100" u="none" cap="none" strike="noStrike"/>
                    </a:p>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  Thành phố</a:t>
                      </a:r>
                      <a:endParaRPr/>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Vị trí của trường Đại học</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906125">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Mã trường</a:t>
                      </a:r>
                      <a:endParaRPr sz="1100" u="none" cap="none" strike="noStrike"/>
                    </a:p>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  xét tuyển</a:t>
                      </a:r>
                      <a:endParaRPr/>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Mã của trường trên hệ thống của</a:t>
                      </a:r>
                      <a:endParaRPr sz="1100" u="none" cap="none" strike="noStrike"/>
                    </a:p>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  Bộ Giáo dục</a:t>
                      </a:r>
                      <a:endParaRPr/>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63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Mã trường</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Mã viết tắt của trường Đại học</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63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Tên trường</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Tên trường Đại học</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63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Loại đơn vị</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Cơ sở đào tạo công lập/ dân lập</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908775">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Mã nhóm ngành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Mã nhóm ngành đào tạo</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63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Nhóm ngành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Nhóm ngành đào tạo</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bl>
          </a:graphicData>
        </a:graphic>
      </p:graphicFrame>
      <p:graphicFrame>
        <p:nvGraphicFramePr>
          <p:cNvPr id="341" name="Google Shape;341;p10"/>
          <p:cNvGraphicFramePr/>
          <p:nvPr/>
        </p:nvGraphicFramePr>
        <p:xfrm>
          <a:off x="9144000" y="2942404"/>
          <a:ext cx="3000000" cy="3000000"/>
        </p:xfrm>
        <a:graphic>
          <a:graphicData uri="http://schemas.openxmlformats.org/drawingml/2006/table">
            <a:tbl>
              <a:tblPr>
                <a:noFill/>
                <a:tableStyleId>{D4984273-4F3A-4F6C-8FCB-876072066468}</a:tableStyleId>
              </a:tblPr>
              <a:tblGrid>
                <a:gridCol w="2137900"/>
                <a:gridCol w="3501200"/>
                <a:gridCol w="2819550"/>
              </a:tblGrid>
              <a:tr h="641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Tên thuộc tính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Mô tả</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Loại dữ liệu</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1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Mã phân ngành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Mã phân ngành đào tạo</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1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Phân ngành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Phân ngành đào tạo</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1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Mã xét tuyển</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Mã tuyển sinh của ngành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1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Tên ngành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Tên ngành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1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Loại điểm</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Loại điểm/ Phương thức xét tuyển</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1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Tổ hợp</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Tổ hợp xét tuyển</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1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Điểm chuẩn</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Điểm trúng tuyển vào ngành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Liên tục</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1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Ghi chú</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Thông tin thêm</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Chuỗi ký tự</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1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Năm</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Năm xét tuyển</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Thứ tự</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bl>
          </a:graphicData>
        </a:graphic>
      </p:graphicFrame>
      <p:sp>
        <p:nvSpPr>
          <p:cNvPr id="342" name="Google Shape;342;p10"/>
          <p:cNvSpPr txBox="1"/>
          <p:nvPr/>
        </p:nvSpPr>
        <p:spPr>
          <a:xfrm>
            <a:off x="-180285" y="647700"/>
            <a:ext cx="3157982" cy="657521"/>
          </a:xfrm>
          <a:prstGeom prst="rect">
            <a:avLst/>
          </a:prstGeom>
          <a:noFill/>
          <a:ln>
            <a:noFill/>
          </a:ln>
        </p:spPr>
        <p:txBody>
          <a:bodyPr anchorCtr="0" anchor="t" bIns="0" lIns="0" spcFirstLastPara="1" rIns="0" wrap="square" tIns="0">
            <a:spAutoFit/>
          </a:bodyPr>
          <a:lstStyle/>
          <a:p>
            <a:pPr indent="0" lvl="0" marL="0" marR="0" rtl="0" algn="ctr">
              <a:lnSpc>
                <a:spcPct val="135015"/>
              </a:lnSpc>
              <a:spcBef>
                <a:spcPts val="0"/>
              </a:spcBef>
              <a:spcAft>
                <a:spcPts val="0"/>
              </a:spcAft>
              <a:buNone/>
            </a:pPr>
            <a:r>
              <a:rPr b="1" i="0" lang="en-US" sz="3984" u="none" cap="none" strike="noStrike">
                <a:solidFill>
                  <a:srgbClr val="FFFFFF"/>
                </a:solidFill>
                <a:latin typeface="Bricolage Grotesque"/>
                <a:ea typeface="Bricolage Grotesque"/>
                <a:cs typeface="Bricolage Grotesque"/>
                <a:sym typeface="Bricolage Grotesque"/>
              </a:rPr>
              <a:t>Dataset</a:t>
            </a:r>
            <a:endParaRPr/>
          </a:p>
        </p:txBody>
      </p:sp>
      <p:sp>
        <p:nvSpPr>
          <p:cNvPr id="343" name="Google Shape;343;p10"/>
          <p:cNvSpPr txBox="1"/>
          <p:nvPr/>
        </p:nvSpPr>
        <p:spPr>
          <a:xfrm>
            <a:off x="6408730" y="1883663"/>
            <a:ext cx="5282922" cy="45529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699" u="none" cap="none" strike="noStrike">
                <a:solidFill>
                  <a:srgbClr val="23185B"/>
                </a:solidFill>
                <a:latin typeface="Bricolage Grotesque"/>
                <a:ea typeface="Bricolage Grotesque"/>
                <a:cs typeface="Bricolage Grotesque"/>
                <a:sym typeface="Bricolage Grotesque"/>
              </a:rPr>
              <a:t>Dữ liệu điểm chuẩn sau khi xử lý</a:t>
            </a:r>
            <a:endParaRPr/>
          </a:p>
        </p:txBody>
      </p:sp>
      <p:sp>
        <p:nvSpPr>
          <p:cNvPr id="344" name="Google Shape;344;p10"/>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11/52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1"/>
          <p:cNvSpPr txBox="1"/>
          <p:nvPr/>
        </p:nvSpPr>
        <p:spPr>
          <a:xfrm>
            <a:off x="1324665" y="3433060"/>
            <a:ext cx="7322878" cy="4147271"/>
          </a:xfrm>
          <a:prstGeom prst="rect">
            <a:avLst/>
          </a:prstGeom>
          <a:noFill/>
          <a:ln>
            <a:noFill/>
          </a:ln>
        </p:spPr>
        <p:txBody>
          <a:bodyPr anchorCtr="0" anchor="t" bIns="0" lIns="0" spcFirstLastPara="1" rIns="0" wrap="square" tIns="0">
            <a:spAutoFit/>
          </a:bodyPr>
          <a:lstStyle/>
          <a:p>
            <a:pPr indent="0" lvl="0" marL="0" marR="0" rtl="0" algn="l">
              <a:lnSpc>
                <a:spcPct val="106008"/>
              </a:lnSpc>
              <a:spcBef>
                <a:spcPts val="0"/>
              </a:spcBef>
              <a:spcAft>
                <a:spcPts val="0"/>
              </a:spcAft>
              <a:buNone/>
            </a:pPr>
            <a:r>
              <a:rPr b="1" i="0" lang="en-US" sz="10186" u="none" cap="none" strike="noStrike">
                <a:solidFill>
                  <a:srgbClr val="23185B"/>
                </a:solidFill>
                <a:latin typeface="Bricolage Grotesque"/>
                <a:ea typeface="Bricolage Grotesque"/>
                <a:cs typeface="Bricolage Grotesque"/>
                <a:sym typeface="Bricolage Grotesque"/>
              </a:rPr>
              <a:t>02</a:t>
            </a:r>
            <a:endParaRPr/>
          </a:p>
          <a:p>
            <a:pPr indent="0" lvl="0" marL="0" marR="0" rtl="0" algn="l">
              <a:lnSpc>
                <a:spcPct val="106008"/>
              </a:lnSpc>
              <a:spcBef>
                <a:spcPts val="0"/>
              </a:spcBef>
              <a:spcAft>
                <a:spcPts val="0"/>
              </a:spcAft>
              <a:buNone/>
            </a:pPr>
            <a:r>
              <a:rPr b="1" i="0" lang="en-US" sz="10186" u="none" cap="none" strike="noStrike">
                <a:solidFill>
                  <a:srgbClr val="23185B"/>
                </a:solidFill>
                <a:latin typeface="Bricolage Grotesque"/>
                <a:ea typeface="Bricolage Grotesque"/>
                <a:cs typeface="Bricolage Grotesque"/>
                <a:sym typeface="Bricolage Grotesque"/>
              </a:rPr>
              <a:t>Phân tích</a:t>
            </a:r>
            <a:endParaRPr/>
          </a:p>
          <a:p>
            <a:pPr indent="0" lvl="0" marL="0" marR="0" rtl="0" algn="l">
              <a:lnSpc>
                <a:spcPct val="106008"/>
              </a:lnSpc>
              <a:spcBef>
                <a:spcPts val="0"/>
              </a:spcBef>
              <a:spcAft>
                <a:spcPts val="0"/>
              </a:spcAft>
              <a:buNone/>
            </a:pPr>
            <a:r>
              <a:rPr b="1" i="0" lang="en-US" sz="10186" u="none" cap="none" strike="noStrike">
                <a:solidFill>
                  <a:srgbClr val="23185B"/>
                </a:solidFill>
                <a:latin typeface="Bricolage Grotesque"/>
                <a:ea typeface="Bricolage Grotesque"/>
                <a:cs typeface="Bricolage Grotesque"/>
                <a:sym typeface="Bricolage Grotesque"/>
              </a:rPr>
              <a:t>dashboard</a:t>
            </a:r>
            <a:endParaRPr/>
          </a:p>
        </p:txBody>
      </p:sp>
      <p:grpSp>
        <p:nvGrpSpPr>
          <p:cNvPr id="350" name="Google Shape;350;p11"/>
          <p:cNvGrpSpPr/>
          <p:nvPr/>
        </p:nvGrpSpPr>
        <p:grpSpPr>
          <a:xfrm>
            <a:off x="9541259" y="1593176"/>
            <a:ext cx="6111589" cy="6955988"/>
            <a:chOff x="0" y="-38100"/>
            <a:chExt cx="1609637" cy="1832030"/>
          </a:xfrm>
        </p:grpSpPr>
        <p:sp>
          <p:nvSpPr>
            <p:cNvPr id="351" name="Google Shape;351;p11"/>
            <p:cNvSpPr/>
            <p:nvPr/>
          </p:nvSpPr>
          <p:spPr>
            <a:xfrm>
              <a:off x="0" y="0"/>
              <a:ext cx="1609637" cy="1793930"/>
            </a:xfrm>
            <a:custGeom>
              <a:rect b="b" l="l" r="r" t="t"/>
              <a:pathLst>
                <a:path extrusionOk="0" h="1793930" w="1609637">
                  <a:moveTo>
                    <a:pt x="64605" y="0"/>
                  </a:moveTo>
                  <a:lnTo>
                    <a:pt x="1545032" y="0"/>
                  </a:lnTo>
                  <a:cubicBezTo>
                    <a:pt x="1562166" y="0"/>
                    <a:pt x="1578599" y="6807"/>
                    <a:pt x="1590714" y="18922"/>
                  </a:cubicBezTo>
                  <a:cubicBezTo>
                    <a:pt x="1602830" y="31038"/>
                    <a:pt x="1609637" y="47471"/>
                    <a:pt x="1609637" y="64605"/>
                  </a:cubicBezTo>
                  <a:lnTo>
                    <a:pt x="1609637" y="1729325"/>
                  </a:lnTo>
                  <a:cubicBezTo>
                    <a:pt x="1609637" y="1746459"/>
                    <a:pt x="1602830" y="1762892"/>
                    <a:pt x="1590714" y="1775007"/>
                  </a:cubicBezTo>
                  <a:cubicBezTo>
                    <a:pt x="1578599" y="1787123"/>
                    <a:pt x="1562166" y="1793930"/>
                    <a:pt x="1545032" y="1793930"/>
                  </a:cubicBezTo>
                  <a:lnTo>
                    <a:pt x="64605" y="1793930"/>
                  </a:lnTo>
                  <a:cubicBezTo>
                    <a:pt x="47471" y="1793930"/>
                    <a:pt x="31038" y="1787123"/>
                    <a:pt x="18922" y="1775007"/>
                  </a:cubicBezTo>
                  <a:cubicBezTo>
                    <a:pt x="6807" y="1762892"/>
                    <a:pt x="0" y="1746459"/>
                    <a:pt x="0" y="1729325"/>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txBox="1"/>
            <p:nvPr/>
          </p:nvSpPr>
          <p:spPr>
            <a:xfrm>
              <a:off x="0" y="-38100"/>
              <a:ext cx="1609637" cy="183203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353" name="Google Shape;353;p11"/>
          <p:cNvGrpSpPr/>
          <p:nvPr/>
        </p:nvGrpSpPr>
        <p:grpSpPr>
          <a:xfrm>
            <a:off x="10164533" y="1815273"/>
            <a:ext cx="4920691" cy="1282483"/>
            <a:chOff x="0" y="-76200"/>
            <a:chExt cx="1295984" cy="337774"/>
          </a:xfrm>
        </p:grpSpPr>
        <p:sp>
          <p:nvSpPr>
            <p:cNvPr id="354" name="Google Shape;354;p11"/>
            <p:cNvSpPr/>
            <p:nvPr/>
          </p:nvSpPr>
          <p:spPr>
            <a:xfrm>
              <a:off x="0" y="0"/>
              <a:ext cx="1295984" cy="261574"/>
            </a:xfrm>
            <a:custGeom>
              <a:rect b="b" l="l" r="r" t="t"/>
              <a:pathLst>
                <a:path extrusionOk="0" h="261574" w="1295984">
                  <a:moveTo>
                    <a:pt x="40907" y="0"/>
                  </a:moveTo>
                  <a:lnTo>
                    <a:pt x="1255078" y="0"/>
                  </a:lnTo>
                  <a:cubicBezTo>
                    <a:pt x="1265927" y="0"/>
                    <a:pt x="1276332" y="4310"/>
                    <a:pt x="1284003" y="11981"/>
                  </a:cubicBezTo>
                  <a:cubicBezTo>
                    <a:pt x="1291675" y="19653"/>
                    <a:pt x="1295984" y="30058"/>
                    <a:pt x="1295984" y="40907"/>
                  </a:cubicBezTo>
                  <a:lnTo>
                    <a:pt x="1295984" y="220667"/>
                  </a:lnTo>
                  <a:cubicBezTo>
                    <a:pt x="1295984" y="231516"/>
                    <a:pt x="1291675" y="241921"/>
                    <a:pt x="1284003" y="249592"/>
                  </a:cubicBezTo>
                  <a:cubicBezTo>
                    <a:pt x="1276332" y="257264"/>
                    <a:pt x="1265927" y="261574"/>
                    <a:pt x="1255078" y="261574"/>
                  </a:cubicBezTo>
                  <a:lnTo>
                    <a:pt x="40907" y="261574"/>
                  </a:lnTo>
                  <a:cubicBezTo>
                    <a:pt x="30058" y="261574"/>
                    <a:pt x="19653" y="257264"/>
                    <a:pt x="11981" y="249592"/>
                  </a:cubicBezTo>
                  <a:cubicBezTo>
                    <a:pt x="4310" y="241921"/>
                    <a:pt x="0" y="231516"/>
                    <a:pt x="0" y="220667"/>
                  </a:cubicBezTo>
                  <a:lnTo>
                    <a:pt x="0" y="40907"/>
                  </a:lnTo>
                  <a:cubicBezTo>
                    <a:pt x="0" y="30058"/>
                    <a:pt x="4310" y="19653"/>
                    <a:pt x="11981" y="11981"/>
                  </a:cubicBezTo>
                  <a:cubicBezTo>
                    <a:pt x="19653" y="4310"/>
                    <a:pt x="30058" y="0"/>
                    <a:pt x="409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txBox="1"/>
            <p:nvPr/>
          </p:nvSpPr>
          <p:spPr>
            <a:xfrm>
              <a:off x="0" y="-76200"/>
              <a:ext cx="1295984" cy="337774"/>
            </a:xfrm>
            <a:prstGeom prst="rect">
              <a:avLst/>
            </a:prstGeom>
            <a:noFill/>
            <a:ln>
              <a:noFill/>
            </a:ln>
          </p:spPr>
          <p:txBody>
            <a:bodyPr anchorCtr="0" anchor="ctr" bIns="50800" lIns="50800" spcFirstLastPara="1" rIns="50800" wrap="square" tIns="50800">
              <a:noAutofit/>
            </a:bodyPr>
            <a:lstStyle/>
            <a:p>
              <a:pPr indent="0" lvl="0" marL="0" marR="0" rtl="0" algn="ctr">
                <a:lnSpc>
                  <a:spcPct val="140005"/>
                </a:lnSpc>
                <a:spcBef>
                  <a:spcPts val="0"/>
                </a:spcBef>
                <a:spcAft>
                  <a:spcPts val="0"/>
                </a:spcAft>
                <a:buNone/>
              </a:pPr>
              <a:r>
                <a:rPr b="1" i="0" lang="en-US" sz="3982" u="none" cap="none" strike="noStrike">
                  <a:solidFill>
                    <a:srgbClr val="23185B"/>
                  </a:solidFill>
                  <a:latin typeface="Bricolage Grotesque"/>
                  <a:ea typeface="Bricolage Grotesque"/>
                  <a:cs typeface="Bricolage Grotesque"/>
                  <a:sym typeface="Bricolage Grotesque"/>
                </a:rPr>
                <a:t>Dashboard</a:t>
              </a:r>
              <a:endParaRPr/>
            </a:p>
          </p:txBody>
        </p:sp>
      </p:grpSp>
      <p:grpSp>
        <p:nvGrpSpPr>
          <p:cNvPr id="356" name="Google Shape;356;p11"/>
          <p:cNvGrpSpPr/>
          <p:nvPr/>
        </p:nvGrpSpPr>
        <p:grpSpPr>
          <a:xfrm>
            <a:off x="10164533" y="3231017"/>
            <a:ext cx="4920691" cy="828526"/>
            <a:chOff x="0" y="-47625"/>
            <a:chExt cx="1295984" cy="218213"/>
          </a:xfrm>
        </p:grpSpPr>
        <p:sp>
          <p:nvSpPr>
            <p:cNvPr id="357" name="Google Shape;357;p11"/>
            <p:cNvSpPr/>
            <p:nvPr/>
          </p:nvSpPr>
          <p:spPr>
            <a:xfrm>
              <a:off x="0" y="0"/>
              <a:ext cx="1295984" cy="170588"/>
            </a:xfrm>
            <a:custGeom>
              <a:rect b="b" l="l" r="r" t="t"/>
              <a:pathLst>
                <a:path extrusionOk="0" h="170588" w="1295984">
                  <a:moveTo>
                    <a:pt x="26747" y="0"/>
                  </a:moveTo>
                  <a:lnTo>
                    <a:pt x="1269238" y="0"/>
                  </a:lnTo>
                  <a:cubicBezTo>
                    <a:pt x="1276331" y="0"/>
                    <a:pt x="1283134" y="2818"/>
                    <a:pt x="1288151" y="7834"/>
                  </a:cubicBezTo>
                  <a:cubicBezTo>
                    <a:pt x="1293167" y="12850"/>
                    <a:pt x="1295984" y="19653"/>
                    <a:pt x="1295984" y="26747"/>
                  </a:cubicBezTo>
                  <a:lnTo>
                    <a:pt x="1295984" y="143841"/>
                  </a:lnTo>
                  <a:cubicBezTo>
                    <a:pt x="1295984" y="158613"/>
                    <a:pt x="1284010" y="170588"/>
                    <a:pt x="1269238" y="170588"/>
                  </a:cubicBezTo>
                  <a:lnTo>
                    <a:pt x="26747" y="170588"/>
                  </a:lnTo>
                  <a:cubicBezTo>
                    <a:pt x="11975" y="170588"/>
                    <a:pt x="0" y="158613"/>
                    <a:pt x="0" y="143841"/>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txBox="1"/>
            <p:nvPr/>
          </p:nvSpPr>
          <p:spPr>
            <a:xfrm>
              <a:off x="0" y="-47625"/>
              <a:ext cx="1295984"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Tổng quan Dashboard</a:t>
              </a:r>
              <a:endParaRPr/>
            </a:p>
          </p:txBody>
        </p:sp>
      </p:grpSp>
      <p:grpSp>
        <p:nvGrpSpPr>
          <p:cNvPr id="359" name="Google Shape;359;p11"/>
          <p:cNvGrpSpPr/>
          <p:nvPr/>
        </p:nvGrpSpPr>
        <p:grpSpPr>
          <a:xfrm>
            <a:off x="10164533" y="4183517"/>
            <a:ext cx="4920691" cy="820302"/>
            <a:chOff x="0" y="-47625"/>
            <a:chExt cx="1295984" cy="216047"/>
          </a:xfrm>
        </p:grpSpPr>
        <p:sp>
          <p:nvSpPr>
            <p:cNvPr id="360" name="Google Shape;360;p11"/>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Điểm thi theo môn</a:t>
              </a:r>
              <a:endParaRPr/>
            </a:p>
          </p:txBody>
        </p:sp>
      </p:grpSp>
      <p:sp>
        <p:nvSpPr>
          <p:cNvPr id="362" name="Google Shape;362;p11"/>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12/52</a:t>
            </a:r>
            <a:endParaRPr/>
          </a:p>
        </p:txBody>
      </p:sp>
      <p:grpSp>
        <p:nvGrpSpPr>
          <p:cNvPr id="363" name="Google Shape;363;p11"/>
          <p:cNvGrpSpPr/>
          <p:nvPr/>
        </p:nvGrpSpPr>
        <p:grpSpPr>
          <a:xfrm>
            <a:off x="10136708" y="5130002"/>
            <a:ext cx="4920691" cy="820302"/>
            <a:chOff x="0" y="-47625"/>
            <a:chExt cx="1295984" cy="216047"/>
          </a:xfrm>
        </p:grpSpPr>
        <p:sp>
          <p:nvSpPr>
            <p:cNvPr id="364" name="Google Shape;364;p11"/>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Điểm thi theo tổ hợp</a:t>
              </a:r>
              <a:endParaRPr/>
            </a:p>
          </p:txBody>
        </p:sp>
      </p:grpSp>
      <p:grpSp>
        <p:nvGrpSpPr>
          <p:cNvPr id="366" name="Google Shape;366;p11"/>
          <p:cNvGrpSpPr/>
          <p:nvPr/>
        </p:nvGrpSpPr>
        <p:grpSpPr>
          <a:xfrm>
            <a:off x="10136708" y="6076488"/>
            <a:ext cx="4920691" cy="820302"/>
            <a:chOff x="0" y="-47625"/>
            <a:chExt cx="1295984" cy="216047"/>
          </a:xfrm>
        </p:grpSpPr>
        <p:sp>
          <p:nvSpPr>
            <p:cNvPr id="367" name="Google Shape;367;p11"/>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Điểm chuẩn </a:t>
              </a:r>
              <a:endParaRPr/>
            </a:p>
          </p:txBody>
        </p:sp>
      </p:grpSp>
      <p:grpSp>
        <p:nvGrpSpPr>
          <p:cNvPr id="369" name="Google Shape;369;p11"/>
          <p:cNvGrpSpPr/>
          <p:nvPr/>
        </p:nvGrpSpPr>
        <p:grpSpPr>
          <a:xfrm>
            <a:off x="10136708" y="7020764"/>
            <a:ext cx="4920691" cy="820302"/>
            <a:chOff x="0" y="-47625"/>
            <a:chExt cx="1295984" cy="216047"/>
          </a:xfrm>
        </p:grpSpPr>
        <p:sp>
          <p:nvSpPr>
            <p:cNvPr id="370" name="Google Shape;370;p11"/>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Gợi ý chọn trường</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12"/>
          <p:cNvGrpSpPr/>
          <p:nvPr/>
        </p:nvGrpSpPr>
        <p:grpSpPr>
          <a:xfrm>
            <a:off x="-803731" y="1351746"/>
            <a:ext cx="5543965" cy="8269270"/>
            <a:chOff x="0" y="-38100"/>
            <a:chExt cx="1460139" cy="2177915"/>
          </a:xfrm>
        </p:grpSpPr>
        <p:sp>
          <p:nvSpPr>
            <p:cNvPr id="377" name="Google Shape;377;p12"/>
            <p:cNvSpPr/>
            <p:nvPr/>
          </p:nvSpPr>
          <p:spPr>
            <a:xfrm>
              <a:off x="0" y="0"/>
              <a:ext cx="1460139" cy="2139815"/>
            </a:xfrm>
            <a:custGeom>
              <a:rect b="b" l="l" r="r" t="t"/>
              <a:pathLst>
                <a:path extrusionOk="0" h="2139815" w="1460139">
                  <a:moveTo>
                    <a:pt x="71219" y="0"/>
                  </a:moveTo>
                  <a:lnTo>
                    <a:pt x="1388920" y="0"/>
                  </a:lnTo>
                  <a:cubicBezTo>
                    <a:pt x="1407808" y="0"/>
                    <a:pt x="1425923" y="7503"/>
                    <a:pt x="1439279" y="20860"/>
                  </a:cubicBezTo>
                  <a:cubicBezTo>
                    <a:pt x="1452636" y="34216"/>
                    <a:pt x="1460139" y="52331"/>
                    <a:pt x="1460139" y="71219"/>
                  </a:cubicBezTo>
                  <a:lnTo>
                    <a:pt x="1460139" y="2068595"/>
                  </a:lnTo>
                  <a:cubicBezTo>
                    <a:pt x="1460139" y="2107929"/>
                    <a:pt x="1428253" y="2139815"/>
                    <a:pt x="1388920" y="2139815"/>
                  </a:cubicBezTo>
                  <a:lnTo>
                    <a:pt x="71219" y="2139815"/>
                  </a:lnTo>
                  <a:cubicBezTo>
                    <a:pt x="31886" y="2139815"/>
                    <a:pt x="0" y="2107929"/>
                    <a:pt x="0" y="2068595"/>
                  </a:cubicBezTo>
                  <a:lnTo>
                    <a:pt x="0" y="71219"/>
                  </a:lnTo>
                  <a:cubicBezTo>
                    <a:pt x="0" y="31886"/>
                    <a:pt x="31886" y="0"/>
                    <a:pt x="71219"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2"/>
            <p:cNvSpPr txBox="1"/>
            <p:nvPr/>
          </p:nvSpPr>
          <p:spPr>
            <a:xfrm>
              <a:off x="0" y="-38100"/>
              <a:ext cx="1460139" cy="217791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379" name="Google Shape;379;p12"/>
          <p:cNvGrpSpPr/>
          <p:nvPr/>
        </p:nvGrpSpPr>
        <p:grpSpPr>
          <a:xfrm>
            <a:off x="158977" y="1531191"/>
            <a:ext cx="4241825" cy="1349949"/>
            <a:chOff x="0" y="-85725"/>
            <a:chExt cx="1117189" cy="355542"/>
          </a:xfrm>
        </p:grpSpPr>
        <p:sp>
          <p:nvSpPr>
            <p:cNvPr id="380" name="Google Shape;380;p12"/>
            <p:cNvSpPr/>
            <p:nvPr/>
          </p:nvSpPr>
          <p:spPr>
            <a:xfrm>
              <a:off x="0" y="0"/>
              <a:ext cx="1117189" cy="269817"/>
            </a:xfrm>
            <a:custGeom>
              <a:rect b="b" l="l" r="r" t="t"/>
              <a:pathLst>
                <a:path extrusionOk="0" h="269817" w="1117189">
                  <a:moveTo>
                    <a:pt x="47454" y="0"/>
                  </a:moveTo>
                  <a:lnTo>
                    <a:pt x="1069735" y="0"/>
                  </a:lnTo>
                  <a:cubicBezTo>
                    <a:pt x="1095943" y="0"/>
                    <a:pt x="1117189" y="21246"/>
                    <a:pt x="1117189" y="47454"/>
                  </a:cubicBezTo>
                  <a:lnTo>
                    <a:pt x="1117189" y="222364"/>
                  </a:lnTo>
                  <a:cubicBezTo>
                    <a:pt x="1117189" y="248572"/>
                    <a:pt x="1095943" y="269817"/>
                    <a:pt x="1069735" y="269817"/>
                  </a:cubicBezTo>
                  <a:lnTo>
                    <a:pt x="47454" y="269817"/>
                  </a:lnTo>
                  <a:cubicBezTo>
                    <a:pt x="21246" y="269817"/>
                    <a:pt x="0" y="248572"/>
                    <a:pt x="0" y="222364"/>
                  </a:cubicBezTo>
                  <a:lnTo>
                    <a:pt x="0" y="47454"/>
                  </a:lnTo>
                  <a:cubicBezTo>
                    <a:pt x="0" y="21246"/>
                    <a:pt x="21246" y="0"/>
                    <a:pt x="4745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2"/>
            <p:cNvSpPr txBox="1"/>
            <p:nvPr/>
          </p:nvSpPr>
          <p:spPr>
            <a:xfrm>
              <a:off x="0" y="-85725"/>
              <a:ext cx="1117189" cy="355542"/>
            </a:xfrm>
            <a:prstGeom prst="rect">
              <a:avLst/>
            </a:prstGeom>
            <a:noFill/>
            <a:ln>
              <a:noFill/>
            </a:ln>
          </p:spPr>
          <p:txBody>
            <a:bodyPr anchorCtr="0" anchor="ctr" bIns="50800" lIns="50800" spcFirstLastPara="1" rIns="50800" wrap="square" tIns="50800">
              <a:noAutofit/>
            </a:bodyPr>
            <a:lstStyle/>
            <a:p>
              <a:pPr indent="0" lvl="0" marL="0" marR="0" rtl="0" algn="ctr">
                <a:lnSpc>
                  <a:spcPct val="140004"/>
                </a:lnSpc>
                <a:spcBef>
                  <a:spcPts val="0"/>
                </a:spcBef>
                <a:spcAft>
                  <a:spcPts val="0"/>
                </a:spcAft>
                <a:buNone/>
              </a:pPr>
              <a:r>
                <a:rPr b="1" i="0" lang="en-US" sz="4282" u="none" cap="none" strike="noStrike">
                  <a:solidFill>
                    <a:srgbClr val="FFFFFF"/>
                  </a:solidFill>
                  <a:latin typeface="Bricolage Grotesque"/>
                  <a:ea typeface="Bricolage Grotesque"/>
                  <a:cs typeface="Bricolage Grotesque"/>
                  <a:sym typeface="Bricolage Grotesque"/>
                </a:rPr>
                <a:t>Dashboard</a:t>
              </a:r>
              <a:endParaRPr/>
            </a:p>
          </p:txBody>
        </p:sp>
      </p:grpSp>
      <p:grpSp>
        <p:nvGrpSpPr>
          <p:cNvPr id="382" name="Google Shape;382;p12"/>
          <p:cNvGrpSpPr/>
          <p:nvPr/>
        </p:nvGrpSpPr>
        <p:grpSpPr>
          <a:xfrm>
            <a:off x="-180456" y="3151750"/>
            <a:ext cx="5366196" cy="885677"/>
            <a:chOff x="0" y="-47625"/>
            <a:chExt cx="1413319" cy="233264"/>
          </a:xfrm>
        </p:grpSpPr>
        <p:sp>
          <p:nvSpPr>
            <p:cNvPr id="383" name="Google Shape;383;p12"/>
            <p:cNvSpPr/>
            <p:nvPr/>
          </p:nvSpPr>
          <p:spPr>
            <a:xfrm>
              <a:off x="0" y="0"/>
              <a:ext cx="1413319" cy="185639"/>
            </a:xfrm>
            <a:custGeom>
              <a:rect b="b" l="l" r="r" t="t"/>
              <a:pathLst>
                <a:path extrusionOk="0" h="185639" w="1413319">
                  <a:moveTo>
                    <a:pt x="24526" y="0"/>
                  </a:moveTo>
                  <a:lnTo>
                    <a:pt x="1388793" y="0"/>
                  </a:lnTo>
                  <a:cubicBezTo>
                    <a:pt x="1402338" y="0"/>
                    <a:pt x="1413319" y="10981"/>
                    <a:pt x="1413319" y="24526"/>
                  </a:cubicBezTo>
                  <a:lnTo>
                    <a:pt x="1413319" y="161113"/>
                  </a:lnTo>
                  <a:cubicBezTo>
                    <a:pt x="1413319" y="167618"/>
                    <a:pt x="1410735" y="173856"/>
                    <a:pt x="1406136" y="178456"/>
                  </a:cubicBezTo>
                  <a:cubicBezTo>
                    <a:pt x="1401536" y="183055"/>
                    <a:pt x="1395298" y="185639"/>
                    <a:pt x="1388793" y="185639"/>
                  </a:cubicBezTo>
                  <a:lnTo>
                    <a:pt x="24526" y="185639"/>
                  </a:lnTo>
                  <a:cubicBezTo>
                    <a:pt x="18021" y="185639"/>
                    <a:pt x="11783" y="183055"/>
                    <a:pt x="7184" y="178456"/>
                  </a:cubicBezTo>
                  <a:cubicBezTo>
                    <a:pt x="2584" y="173856"/>
                    <a:pt x="0" y="167618"/>
                    <a:pt x="0" y="161113"/>
                  </a:cubicBezTo>
                  <a:lnTo>
                    <a:pt x="0" y="24526"/>
                  </a:lnTo>
                  <a:cubicBezTo>
                    <a:pt x="0" y="18021"/>
                    <a:pt x="2584" y="11783"/>
                    <a:pt x="7184" y="7184"/>
                  </a:cubicBezTo>
                  <a:cubicBezTo>
                    <a:pt x="11783" y="2584"/>
                    <a:pt x="18021" y="0"/>
                    <a:pt x="2452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2"/>
            <p:cNvSpPr txBox="1"/>
            <p:nvPr/>
          </p:nvSpPr>
          <p:spPr>
            <a:xfrm>
              <a:off x="0" y="-47625"/>
              <a:ext cx="1413319"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Tổng quan Dashboard</a:t>
              </a:r>
              <a:endParaRPr/>
            </a:p>
          </p:txBody>
        </p:sp>
      </p:grpSp>
      <p:sp>
        <p:nvSpPr>
          <p:cNvPr id="385" name="Google Shape;385;p12"/>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13/52</a:t>
            </a:r>
            <a:endParaRPr/>
          </a:p>
        </p:txBody>
      </p:sp>
      <p:grpSp>
        <p:nvGrpSpPr>
          <p:cNvPr id="386" name="Google Shape;386;p12"/>
          <p:cNvGrpSpPr/>
          <p:nvPr/>
        </p:nvGrpSpPr>
        <p:grpSpPr>
          <a:xfrm>
            <a:off x="-152631" y="4304276"/>
            <a:ext cx="4920691" cy="820302"/>
            <a:chOff x="0" y="-47625"/>
            <a:chExt cx="1295984" cy="216047"/>
          </a:xfrm>
        </p:grpSpPr>
        <p:sp>
          <p:nvSpPr>
            <p:cNvPr id="387" name="Google Shape;387;p12"/>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2"/>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môn</a:t>
              </a:r>
              <a:endParaRPr/>
            </a:p>
          </p:txBody>
        </p:sp>
      </p:grpSp>
      <p:grpSp>
        <p:nvGrpSpPr>
          <p:cNvPr id="389" name="Google Shape;389;p12"/>
          <p:cNvGrpSpPr/>
          <p:nvPr/>
        </p:nvGrpSpPr>
        <p:grpSpPr>
          <a:xfrm>
            <a:off x="-180456" y="5250761"/>
            <a:ext cx="4920691" cy="820302"/>
            <a:chOff x="0" y="-47625"/>
            <a:chExt cx="1295984" cy="216047"/>
          </a:xfrm>
        </p:grpSpPr>
        <p:sp>
          <p:nvSpPr>
            <p:cNvPr id="390" name="Google Shape;390;p12"/>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2"/>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tổ hợp</a:t>
              </a:r>
              <a:endParaRPr/>
            </a:p>
          </p:txBody>
        </p:sp>
      </p:grpSp>
      <p:grpSp>
        <p:nvGrpSpPr>
          <p:cNvPr id="392" name="Google Shape;392;p12"/>
          <p:cNvGrpSpPr/>
          <p:nvPr/>
        </p:nvGrpSpPr>
        <p:grpSpPr>
          <a:xfrm>
            <a:off x="-180456" y="6197247"/>
            <a:ext cx="4920691" cy="820302"/>
            <a:chOff x="0" y="-47625"/>
            <a:chExt cx="1295984" cy="216047"/>
          </a:xfrm>
        </p:grpSpPr>
        <p:sp>
          <p:nvSpPr>
            <p:cNvPr id="393" name="Google Shape;393;p12"/>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2"/>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chuẩn </a:t>
              </a:r>
              <a:endParaRPr/>
            </a:p>
          </p:txBody>
        </p:sp>
      </p:grpSp>
      <p:grpSp>
        <p:nvGrpSpPr>
          <p:cNvPr id="395" name="Google Shape;395;p12"/>
          <p:cNvGrpSpPr/>
          <p:nvPr/>
        </p:nvGrpSpPr>
        <p:grpSpPr>
          <a:xfrm>
            <a:off x="-180456" y="7141523"/>
            <a:ext cx="4920691" cy="820302"/>
            <a:chOff x="0" y="-47625"/>
            <a:chExt cx="1295984" cy="216047"/>
          </a:xfrm>
        </p:grpSpPr>
        <p:sp>
          <p:nvSpPr>
            <p:cNvPr id="396" name="Google Shape;396;p12"/>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2"/>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Gợi ý chọn trường</a:t>
              </a:r>
              <a:endParaRPr/>
            </a:p>
          </p:txBody>
        </p:sp>
      </p:grpSp>
      <p:sp>
        <p:nvSpPr>
          <p:cNvPr id="398" name="Google Shape;398;p12"/>
          <p:cNvSpPr txBox="1"/>
          <p:nvPr/>
        </p:nvSpPr>
        <p:spPr>
          <a:xfrm>
            <a:off x="5914885" y="2669728"/>
            <a:ext cx="10824298" cy="262255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2500" u="none" cap="none" strike="noStrike">
                <a:solidFill>
                  <a:srgbClr val="23185B"/>
                </a:solidFill>
                <a:latin typeface="Bricolage Grotesque"/>
                <a:ea typeface="Bricolage Grotesque"/>
                <a:cs typeface="Bricolage Grotesque"/>
                <a:sym typeface="Bricolage Grotesque"/>
              </a:rPr>
              <a:t>Đối tượng:</a:t>
            </a:r>
            <a:r>
              <a:rPr b="0" i="0" lang="en-US" sz="2500" u="none" cap="none" strike="noStrike">
                <a:solidFill>
                  <a:srgbClr val="23185B"/>
                </a:solidFill>
                <a:latin typeface="Bricolage Grotesque"/>
                <a:ea typeface="Bricolage Grotesque"/>
                <a:cs typeface="Bricolage Grotesque"/>
                <a:sym typeface="Bricolage Grotesque"/>
              </a:rPr>
              <a:t> </a:t>
            </a:r>
            <a:endParaRPr/>
          </a:p>
          <a:p>
            <a:pPr indent="0" lvl="0" marL="0" marR="0" rtl="0" algn="just">
              <a:lnSpc>
                <a:spcPct val="140000"/>
              </a:lnSpc>
              <a:spcBef>
                <a:spcPts val="0"/>
              </a:spcBef>
              <a:spcAft>
                <a:spcPts val="0"/>
              </a:spcAft>
              <a:buNone/>
            </a:pPr>
            <a:r>
              <a:rPr b="0" i="0" lang="en-US" sz="2500" u="none" cap="none" strike="noStrike">
                <a:solidFill>
                  <a:srgbClr val="23185B"/>
                </a:solidFill>
                <a:latin typeface="Bricolage Grotesque"/>
                <a:ea typeface="Bricolage Grotesque"/>
                <a:cs typeface="Bricolage Grotesque"/>
                <a:sym typeface="Bricolage Grotesque"/>
              </a:rPr>
              <a:t>Học sinh, phụ huynh, giáo viên và những người quan tâm đến kỳ xét tuyển Đại học ở Việt Nam. Đặc biệt là các học sinh và phụ huynh đề ra các lựa chọn ngành học, trường học hoặc các kế hoạch phù hợp dựa trên điểm thi THPTQG và điểm chuẩn.</a:t>
            </a:r>
            <a:endParaRPr/>
          </a:p>
          <a:p>
            <a:pPr indent="0" lvl="0" marL="0" marR="0" rtl="0" algn="just">
              <a:lnSpc>
                <a:spcPct val="140000"/>
              </a:lnSpc>
              <a:spcBef>
                <a:spcPts val="0"/>
              </a:spcBef>
              <a:spcAft>
                <a:spcPts val="0"/>
              </a:spcAft>
              <a:buNone/>
            </a:pPr>
            <a:r>
              <a:t/>
            </a:r>
            <a:endParaRPr b="0" i="0" sz="2500" u="none" cap="none" strike="noStrike">
              <a:solidFill>
                <a:srgbClr val="23185B"/>
              </a:solidFill>
              <a:latin typeface="Bricolage Grotesque"/>
              <a:ea typeface="Bricolage Grotesque"/>
              <a:cs typeface="Bricolage Grotesque"/>
              <a:sym typeface="Bricolage Grotesque"/>
            </a:endParaRPr>
          </a:p>
        </p:txBody>
      </p:sp>
      <p:sp>
        <p:nvSpPr>
          <p:cNvPr id="399" name="Google Shape;399;p12"/>
          <p:cNvSpPr txBox="1"/>
          <p:nvPr/>
        </p:nvSpPr>
        <p:spPr>
          <a:xfrm>
            <a:off x="5914885" y="5776027"/>
            <a:ext cx="10824298" cy="1746250"/>
          </a:xfrm>
          <a:prstGeom prst="rect">
            <a:avLst/>
          </a:prstGeom>
          <a:noFill/>
          <a:ln>
            <a:noFill/>
          </a:ln>
        </p:spPr>
        <p:txBody>
          <a:bodyPr anchorCtr="0" anchor="t" bIns="0" lIns="0" spcFirstLastPara="1" rIns="0" wrap="square" tIns="0">
            <a:spAutoFit/>
          </a:bodyPr>
          <a:lstStyle/>
          <a:p>
            <a:pPr indent="-269876" lvl="1" marL="539751" marR="0" rtl="0" algn="just">
              <a:lnSpc>
                <a:spcPct val="140000"/>
              </a:lnSpc>
              <a:spcBef>
                <a:spcPts val="0"/>
              </a:spcBef>
              <a:spcAft>
                <a:spcPts val="0"/>
              </a:spcAft>
              <a:buClr>
                <a:srgbClr val="23185B"/>
              </a:buClr>
              <a:buSzPts val="2500"/>
              <a:buFont typeface="Arial"/>
              <a:buChar char="•"/>
            </a:pPr>
            <a:r>
              <a:rPr b="0" i="0" lang="en-US" sz="2500" u="none" cap="none" strike="noStrike">
                <a:solidFill>
                  <a:srgbClr val="23185B"/>
                </a:solidFill>
                <a:latin typeface="Bricolage Grotesque"/>
                <a:ea typeface="Bricolage Grotesque"/>
                <a:cs typeface="Bricolage Grotesque"/>
                <a:sym typeface="Bricolage Grotesque"/>
              </a:rPr>
              <a:t>Cung cấp thông tin tổng quan về điểm thi Trung học Phổ thông Quốc gia (THPTQG) theo từng môn và tổ hợp thi từ năm 2022-2023.</a:t>
            </a:r>
            <a:endParaRPr/>
          </a:p>
          <a:p>
            <a:pPr indent="-269876" lvl="1" marL="539751" marR="0" rtl="0" algn="just">
              <a:lnSpc>
                <a:spcPct val="140000"/>
              </a:lnSpc>
              <a:spcBef>
                <a:spcPts val="0"/>
              </a:spcBef>
              <a:spcAft>
                <a:spcPts val="0"/>
              </a:spcAft>
              <a:buClr>
                <a:srgbClr val="23185B"/>
              </a:buClr>
              <a:buSzPts val="2500"/>
              <a:buFont typeface="Arial"/>
              <a:buChar char="•"/>
            </a:pPr>
            <a:r>
              <a:rPr b="0" i="0" lang="en-US" sz="2500" u="none" cap="none" strike="noStrike">
                <a:solidFill>
                  <a:srgbClr val="23185B"/>
                </a:solidFill>
                <a:latin typeface="Bricolage Grotesque"/>
                <a:ea typeface="Bricolage Grotesque"/>
                <a:cs typeface="Bricolage Grotesque"/>
                <a:sym typeface="Bricolage Grotesque"/>
              </a:rPr>
              <a:t>Cung cấp thông tin tổng quan về điểm chuẩn của các trường Đại học tại Việt Nam theo các phương thức xét tuyển từ năm 2018-2023.</a:t>
            </a:r>
            <a:endParaRPr/>
          </a:p>
        </p:txBody>
      </p:sp>
      <p:sp>
        <p:nvSpPr>
          <p:cNvPr id="400" name="Google Shape;400;p12"/>
          <p:cNvSpPr txBox="1"/>
          <p:nvPr/>
        </p:nvSpPr>
        <p:spPr>
          <a:xfrm>
            <a:off x="5914885" y="5138789"/>
            <a:ext cx="10483115" cy="43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500" u="none" cap="none" strike="noStrike">
                <a:solidFill>
                  <a:srgbClr val="23185B"/>
                </a:solidFill>
                <a:latin typeface="Bricolage Grotesque"/>
                <a:ea typeface="Bricolage Grotesque"/>
                <a:cs typeface="Bricolage Grotesque"/>
                <a:sym typeface="Bricolage Grotesque"/>
              </a:rPr>
              <a:t>Mục tiêu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grpSp>
        <p:nvGrpSpPr>
          <p:cNvPr id="405" name="Google Shape;405;p13"/>
          <p:cNvGrpSpPr/>
          <p:nvPr/>
        </p:nvGrpSpPr>
        <p:grpSpPr>
          <a:xfrm>
            <a:off x="-803731" y="1351746"/>
            <a:ext cx="5543965" cy="8269270"/>
            <a:chOff x="0" y="-38100"/>
            <a:chExt cx="1460139" cy="2177915"/>
          </a:xfrm>
        </p:grpSpPr>
        <p:sp>
          <p:nvSpPr>
            <p:cNvPr id="406" name="Google Shape;406;p13"/>
            <p:cNvSpPr/>
            <p:nvPr/>
          </p:nvSpPr>
          <p:spPr>
            <a:xfrm>
              <a:off x="0" y="0"/>
              <a:ext cx="1460139" cy="2139815"/>
            </a:xfrm>
            <a:custGeom>
              <a:rect b="b" l="l" r="r" t="t"/>
              <a:pathLst>
                <a:path extrusionOk="0" h="2139815" w="1460139">
                  <a:moveTo>
                    <a:pt x="71219" y="0"/>
                  </a:moveTo>
                  <a:lnTo>
                    <a:pt x="1388920" y="0"/>
                  </a:lnTo>
                  <a:cubicBezTo>
                    <a:pt x="1407808" y="0"/>
                    <a:pt x="1425923" y="7503"/>
                    <a:pt x="1439279" y="20860"/>
                  </a:cubicBezTo>
                  <a:cubicBezTo>
                    <a:pt x="1452636" y="34216"/>
                    <a:pt x="1460139" y="52331"/>
                    <a:pt x="1460139" y="71219"/>
                  </a:cubicBezTo>
                  <a:lnTo>
                    <a:pt x="1460139" y="2068595"/>
                  </a:lnTo>
                  <a:cubicBezTo>
                    <a:pt x="1460139" y="2107929"/>
                    <a:pt x="1428253" y="2139815"/>
                    <a:pt x="1388920" y="2139815"/>
                  </a:cubicBezTo>
                  <a:lnTo>
                    <a:pt x="71219" y="2139815"/>
                  </a:lnTo>
                  <a:cubicBezTo>
                    <a:pt x="31886" y="2139815"/>
                    <a:pt x="0" y="2107929"/>
                    <a:pt x="0" y="2068595"/>
                  </a:cubicBezTo>
                  <a:lnTo>
                    <a:pt x="0" y="71219"/>
                  </a:lnTo>
                  <a:cubicBezTo>
                    <a:pt x="0" y="31886"/>
                    <a:pt x="31886" y="0"/>
                    <a:pt x="71219"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txBox="1"/>
            <p:nvPr/>
          </p:nvSpPr>
          <p:spPr>
            <a:xfrm>
              <a:off x="0" y="-38100"/>
              <a:ext cx="1460139" cy="217791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408" name="Google Shape;408;p13"/>
          <p:cNvGrpSpPr/>
          <p:nvPr/>
        </p:nvGrpSpPr>
        <p:grpSpPr>
          <a:xfrm>
            <a:off x="158977" y="1531191"/>
            <a:ext cx="4241825" cy="1349949"/>
            <a:chOff x="0" y="-85725"/>
            <a:chExt cx="1117189" cy="355542"/>
          </a:xfrm>
        </p:grpSpPr>
        <p:sp>
          <p:nvSpPr>
            <p:cNvPr id="409" name="Google Shape;409;p13"/>
            <p:cNvSpPr/>
            <p:nvPr/>
          </p:nvSpPr>
          <p:spPr>
            <a:xfrm>
              <a:off x="0" y="0"/>
              <a:ext cx="1117189" cy="269817"/>
            </a:xfrm>
            <a:custGeom>
              <a:rect b="b" l="l" r="r" t="t"/>
              <a:pathLst>
                <a:path extrusionOk="0" h="269817" w="1117189">
                  <a:moveTo>
                    <a:pt x="47454" y="0"/>
                  </a:moveTo>
                  <a:lnTo>
                    <a:pt x="1069735" y="0"/>
                  </a:lnTo>
                  <a:cubicBezTo>
                    <a:pt x="1095943" y="0"/>
                    <a:pt x="1117189" y="21246"/>
                    <a:pt x="1117189" y="47454"/>
                  </a:cubicBezTo>
                  <a:lnTo>
                    <a:pt x="1117189" y="222364"/>
                  </a:lnTo>
                  <a:cubicBezTo>
                    <a:pt x="1117189" y="248572"/>
                    <a:pt x="1095943" y="269817"/>
                    <a:pt x="1069735" y="269817"/>
                  </a:cubicBezTo>
                  <a:lnTo>
                    <a:pt x="47454" y="269817"/>
                  </a:lnTo>
                  <a:cubicBezTo>
                    <a:pt x="21246" y="269817"/>
                    <a:pt x="0" y="248572"/>
                    <a:pt x="0" y="222364"/>
                  </a:cubicBezTo>
                  <a:lnTo>
                    <a:pt x="0" y="47454"/>
                  </a:lnTo>
                  <a:cubicBezTo>
                    <a:pt x="0" y="21246"/>
                    <a:pt x="21246" y="0"/>
                    <a:pt x="4745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txBox="1"/>
            <p:nvPr/>
          </p:nvSpPr>
          <p:spPr>
            <a:xfrm>
              <a:off x="0" y="-85725"/>
              <a:ext cx="1117189" cy="355542"/>
            </a:xfrm>
            <a:prstGeom prst="rect">
              <a:avLst/>
            </a:prstGeom>
            <a:noFill/>
            <a:ln>
              <a:noFill/>
            </a:ln>
          </p:spPr>
          <p:txBody>
            <a:bodyPr anchorCtr="0" anchor="ctr" bIns="50800" lIns="50800" spcFirstLastPara="1" rIns="50800" wrap="square" tIns="50800">
              <a:noAutofit/>
            </a:bodyPr>
            <a:lstStyle/>
            <a:p>
              <a:pPr indent="0" lvl="0" marL="0" marR="0" rtl="0" algn="ctr">
                <a:lnSpc>
                  <a:spcPct val="140004"/>
                </a:lnSpc>
                <a:spcBef>
                  <a:spcPts val="0"/>
                </a:spcBef>
                <a:spcAft>
                  <a:spcPts val="0"/>
                </a:spcAft>
                <a:buNone/>
              </a:pPr>
              <a:r>
                <a:rPr b="1" i="0" lang="en-US" sz="4282" u="none" cap="none" strike="noStrike">
                  <a:solidFill>
                    <a:srgbClr val="FFFFFF"/>
                  </a:solidFill>
                  <a:latin typeface="Bricolage Grotesque"/>
                  <a:ea typeface="Bricolage Grotesque"/>
                  <a:cs typeface="Bricolage Grotesque"/>
                  <a:sym typeface="Bricolage Grotesque"/>
                </a:rPr>
                <a:t>Dashboard</a:t>
              </a:r>
              <a:endParaRPr/>
            </a:p>
          </p:txBody>
        </p:sp>
      </p:grpSp>
      <p:grpSp>
        <p:nvGrpSpPr>
          <p:cNvPr id="411" name="Google Shape;411;p13"/>
          <p:cNvGrpSpPr/>
          <p:nvPr/>
        </p:nvGrpSpPr>
        <p:grpSpPr>
          <a:xfrm>
            <a:off x="-180456" y="3151750"/>
            <a:ext cx="5366196" cy="885677"/>
            <a:chOff x="0" y="-47625"/>
            <a:chExt cx="1413319" cy="233264"/>
          </a:xfrm>
        </p:grpSpPr>
        <p:sp>
          <p:nvSpPr>
            <p:cNvPr id="412" name="Google Shape;412;p13"/>
            <p:cNvSpPr/>
            <p:nvPr/>
          </p:nvSpPr>
          <p:spPr>
            <a:xfrm>
              <a:off x="0" y="0"/>
              <a:ext cx="1413319" cy="185639"/>
            </a:xfrm>
            <a:custGeom>
              <a:rect b="b" l="l" r="r" t="t"/>
              <a:pathLst>
                <a:path extrusionOk="0" h="185639" w="1413319">
                  <a:moveTo>
                    <a:pt x="24526" y="0"/>
                  </a:moveTo>
                  <a:lnTo>
                    <a:pt x="1388793" y="0"/>
                  </a:lnTo>
                  <a:cubicBezTo>
                    <a:pt x="1402338" y="0"/>
                    <a:pt x="1413319" y="10981"/>
                    <a:pt x="1413319" y="24526"/>
                  </a:cubicBezTo>
                  <a:lnTo>
                    <a:pt x="1413319" y="161113"/>
                  </a:lnTo>
                  <a:cubicBezTo>
                    <a:pt x="1413319" y="167618"/>
                    <a:pt x="1410735" y="173856"/>
                    <a:pt x="1406136" y="178456"/>
                  </a:cubicBezTo>
                  <a:cubicBezTo>
                    <a:pt x="1401536" y="183055"/>
                    <a:pt x="1395298" y="185639"/>
                    <a:pt x="1388793" y="185639"/>
                  </a:cubicBezTo>
                  <a:lnTo>
                    <a:pt x="24526" y="185639"/>
                  </a:lnTo>
                  <a:cubicBezTo>
                    <a:pt x="18021" y="185639"/>
                    <a:pt x="11783" y="183055"/>
                    <a:pt x="7184" y="178456"/>
                  </a:cubicBezTo>
                  <a:cubicBezTo>
                    <a:pt x="2584" y="173856"/>
                    <a:pt x="0" y="167618"/>
                    <a:pt x="0" y="161113"/>
                  </a:cubicBezTo>
                  <a:lnTo>
                    <a:pt x="0" y="24526"/>
                  </a:lnTo>
                  <a:cubicBezTo>
                    <a:pt x="0" y="18021"/>
                    <a:pt x="2584" y="11783"/>
                    <a:pt x="7184" y="7184"/>
                  </a:cubicBezTo>
                  <a:cubicBezTo>
                    <a:pt x="11783" y="2584"/>
                    <a:pt x="18021" y="0"/>
                    <a:pt x="2452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3"/>
            <p:cNvSpPr txBox="1"/>
            <p:nvPr/>
          </p:nvSpPr>
          <p:spPr>
            <a:xfrm>
              <a:off x="0" y="-47625"/>
              <a:ext cx="1413319"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Tổng quan Dashboard</a:t>
              </a:r>
              <a:endParaRPr/>
            </a:p>
          </p:txBody>
        </p:sp>
      </p:grpSp>
      <p:grpSp>
        <p:nvGrpSpPr>
          <p:cNvPr id="414" name="Google Shape;414;p13"/>
          <p:cNvGrpSpPr/>
          <p:nvPr/>
        </p:nvGrpSpPr>
        <p:grpSpPr>
          <a:xfrm>
            <a:off x="-152631" y="4304276"/>
            <a:ext cx="4920691" cy="820302"/>
            <a:chOff x="0" y="-47625"/>
            <a:chExt cx="1295984" cy="216047"/>
          </a:xfrm>
        </p:grpSpPr>
        <p:sp>
          <p:nvSpPr>
            <p:cNvPr id="415" name="Google Shape;415;p13"/>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3"/>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môn</a:t>
              </a:r>
              <a:endParaRPr/>
            </a:p>
          </p:txBody>
        </p:sp>
      </p:grpSp>
      <p:grpSp>
        <p:nvGrpSpPr>
          <p:cNvPr id="417" name="Google Shape;417;p13"/>
          <p:cNvGrpSpPr/>
          <p:nvPr/>
        </p:nvGrpSpPr>
        <p:grpSpPr>
          <a:xfrm>
            <a:off x="-180456" y="5250761"/>
            <a:ext cx="4920691" cy="820302"/>
            <a:chOff x="0" y="-47625"/>
            <a:chExt cx="1295984" cy="216047"/>
          </a:xfrm>
        </p:grpSpPr>
        <p:sp>
          <p:nvSpPr>
            <p:cNvPr id="418" name="Google Shape;418;p13"/>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3"/>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tổ hợp</a:t>
              </a:r>
              <a:endParaRPr/>
            </a:p>
          </p:txBody>
        </p:sp>
      </p:grpSp>
      <p:grpSp>
        <p:nvGrpSpPr>
          <p:cNvPr id="420" name="Google Shape;420;p13"/>
          <p:cNvGrpSpPr/>
          <p:nvPr/>
        </p:nvGrpSpPr>
        <p:grpSpPr>
          <a:xfrm>
            <a:off x="-180456" y="6197247"/>
            <a:ext cx="4920691" cy="820302"/>
            <a:chOff x="0" y="-47625"/>
            <a:chExt cx="1295984" cy="216047"/>
          </a:xfrm>
        </p:grpSpPr>
        <p:sp>
          <p:nvSpPr>
            <p:cNvPr id="421" name="Google Shape;421;p13"/>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chuẩn </a:t>
              </a:r>
              <a:endParaRPr/>
            </a:p>
          </p:txBody>
        </p:sp>
      </p:grpSp>
      <p:grpSp>
        <p:nvGrpSpPr>
          <p:cNvPr id="423" name="Google Shape;423;p13"/>
          <p:cNvGrpSpPr/>
          <p:nvPr/>
        </p:nvGrpSpPr>
        <p:grpSpPr>
          <a:xfrm>
            <a:off x="-180456" y="7141523"/>
            <a:ext cx="4920691" cy="820302"/>
            <a:chOff x="0" y="-47625"/>
            <a:chExt cx="1295984" cy="216047"/>
          </a:xfrm>
        </p:grpSpPr>
        <p:sp>
          <p:nvSpPr>
            <p:cNvPr id="424" name="Google Shape;424;p13"/>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3"/>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Gợi ý chọn trường</a:t>
              </a:r>
              <a:endParaRPr/>
            </a:p>
          </p:txBody>
        </p:sp>
      </p:grpSp>
      <p:sp>
        <p:nvSpPr>
          <p:cNvPr id="426" name="Google Shape;426;p13"/>
          <p:cNvSpPr/>
          <p:nvPr/>
        </p:nvSpPr>
        <p:spPr>
          <a:xfrm>
            <a:off x="6065054" y="3332577"/>
            <a:ext cx="10083936" cy="4716036"/>
          </a:xfrm>
          <a:custGeom>
            <a:rect b="b" l="l" r="r" t="t"/>
            <a:pathLst>
              <a:path extrusionOk="0" h="4716036" w="10083936">
                <a:moveTo>
                  <a:pt x="0" y="0"/>
                </a:moveTo>
                <a:lnTo>
                  <a:pt x="10083936" y="0"/>
                </a:lnTo>
                <a:lnTo>
                  <a:pt x="10083936" y="4716036"/>
                </a:lnTo>
                <a:lnTo>
                  <a:pt x="0" y="4716036"/>
                </a:lnTo>
                <a:lnTo>
                  <a:pt x="0" y="0"/>
                </a:lnTo>
                <a:close/>
              </a:path>
            </a:pathLst>
          </a:custGeom>
          <a:blipFill rotWithShape="1">
            <a:blip r:embed="rId3">
              <a:alphaModFix/>
            </a:blip>
            <a:stretch>
              <a:fillRect b="0" l="0" r="0" t="0"/>
            </a:stretch>
          </a:blipFill>
          <a:ln>
            <a:noFill/>
          </a:ln>
        </p:spPr>
      </p:sp>
      <p:sp>
        <p:nvSpPr>
          <p:cNvPr id="427" name="Google Shape;427;p13"/>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13/52</a:t>
            </a:r>
            <a:endParaRPr/>
          </a:p>
        </p:txBody>
      </p:sp>
      <p:sp>
        <p:nvSpPr>
          <p:cNvPr id="428" name="Google Shape;428;p13"/>
          <p:cNvSpPr txBox="1"/>
          <p:nvPr/>
        </p:nvSpPr>
        <p:spPr>
          <a:xfrm>
            <a:off x="8879345" y="8200921"/>
            <a:ext cx="5121275"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 Dashboard 1/4: Điểm thi theo môn"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grpSp>
        <p:nvGrpSpPr>
          <p:cNvPr id="433" name="Google Shape;433;p14"/>
          <p:cNvGrpSpPr/>
          <p:nvPr/>
        </p:nvGrpSpPr>
        <p:grpSpPr>
          <a:xfrm>
            <a:off x="-803731" y="1351746"/>
            <a:ext cx="5543965" cy="8269270"/>
            <a:chOff x="0" y="-38100"/>
            <a:chExt cx="1460139" cy="2177915"/>
          </a:xfrm>
        </p:grpSpPr>
        <p:sp>
          <p:nvSpPr>
            <p:cNvPr id="434" name="Google Shape;434;p14"/>
            <p:cNvSpPr/>
            <p:nvPr/>
          </p:nvSpPr>
          <p:spPr>
            <a:xfrm>
              <a:off x="0" y="0"/>
              <a:ext cx="1460139" cy="2139815"/>
            </a:xfrm>
            <a:custGeom>
              <a:rect b="b" l="l" r="r" t="t"/>
              <a:pathLst>
                <a:path extrusionOk="0" h="2139815" w="1460139">
                  <a:moveTo>
                    <a:pt x="71219" y="0"/>
                  </a:moveTo>
                  <a:lnTo>
                    <a:pt x="1388920" y="0"/>
                  </a:lnTo>
                  <a:cubicBezTo>
                    <a:pt x="1407808" y="0"/>
                    <a:pt x="1425923" y="7503"/>
                    <a:pt x="1439279" y="20860"/>
                  </a:cubicBezTo>
                  <a:cubicBezTo>
                    <a:pt x="1452636" y="34216"/>
                    <a:pt x="1460139" y="52331"/>
                    <a:pt x="1460139" y="71219"/>
                  </a:cubicBezTo>
                  <a:lnTo>
                    <a:pt x="1460139" y="2068595"/>
                  </a:lnTo>
                  <a:cubicBezTo>
                    <a:pt x="1460139" y="2107929"/>
                    <a:pt x="1428253" y="2139815"/>
                    <a:pt x="1388920" y="2139815"/>
                  </a:cubicBezTo>
                  <a:lnTo>
                    <a:pt x="71219" y="2139815"/>
                  </a:lnTo>
                  <a:cubicBezTo>
                    <a:pt x="31886" y="2139815"/>
                    <a:pt x="0" y="2107929"/>
                    <a:pt x="0" y="2068595"/>
                  </a:cubicBezTo>
                  <a:lnTo>
                    <a:pt x="0" y="71219"/>
                  </a:lnTo>
                  <a:cubicBezTo>
                    <a:pt x="0" y="31886"/>
                    <a:pt x="31886" y="0"/>
                    <a:pt x="71219"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
            <p:cNvSpPr txBox="1"/>
            <p:nvPr/>
          </p:nvSpPr>
          <p:spPr>
            <a:xfrm>
              <a:off x="0" y="-38100"/>
              <a:ext cx="1460139" cy="217791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436" name="Google Shape;436;p14"/>
          <p:cNvGrpSpPr/>
          <p:nvPr/>
        </p:nvGrpSpPr>
        <p:grpSpPr>
          <a:xfrm>
            <a:off x="158977" y="1531191"/>
            <a:ext cx="4241825" cy="1349949"/>
            <a:chOff x="0" y="-85725"/>
            <a:chExt cx="1117189" cy="355542"/>
          </a:xfrm>
        </p:grpSpPr>
        <p:sp>
          <p:nvSpPr>
            <p:cNvPr id="437" name="Google Shape;437;p14"/>
            <p:cNvSpPr/>
            <p:nvPr/>
          </p:nvSpPr>
          <p:spPr>
            <a:xfrm>
              <a:off x="0" y="0"/>
              <a:ext cx="1117189" cy="269817"/>
            </a:xfrm>
            <a:custGeom>
              <a:rect b="b" l="l" r="r" t="t"/>
              <a:pathLst>
                <a:path extrusionOk="0" h="269817" w="1117189">
                  <a:moveTo>
                    <a:pt x="47454" y="0"/>
                  </a:moveTo>
                  <a:lnTo>
                    <a:pt x="1069735" y="0"/>
                  </a:lnTo>
                  <a:cubicBezTo>
                    <a:pt x="1095943" y="0"/>
                    <a:pt x="1117189" y="21246"/>
                    <a:pt x="1117189" y="47454"/>
                  </a:cubicBezTo>
                  <a:lnTo>
                    <a:pt x="1117189" y="222364"/>
                  </a:lnTo>
                  <a:cubicBezTo>
                    <a:pt x="1117189" y="248572"/>
                    <a:pt x="1095943" y="269817"/>
                    <a:pt x="1069735" y="269817"/>
                  </a:cubicBezTo>
                  <a:lnTo>
                    <a:pt x="47454" y="269817"/>
                  </a:lnTo>
                  <a:cubicBezTo>
                    <a:pt x="21246" y="269817"/>
                    <a:pt x="0" y="248572"/>
                    <a:pt x="0" y="222364"/>
                  </a:cubicBezTo>
                  <a:lnTo>
                    <a:pt x="0" y="47454"/>
                  </a:lnTo>
                  <a:cubicBezTo>
                    <a:pt x="0" y="21246"/>
                    <a:pt x="21246" y="0"/>
                    <a:pt x="4745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4"/>
            <p:cNvSpPr txBox="1"/>
            <p:nvPr/>
          </p:nvSpPr>
          <p:spPr>
            <a:xfrm>
              <a:off x="0" y="-85725"/>
              <a:ext cx="1117189" cy="355542"/>
            </a:xfrm>
            <a:prstGeom prst="rect">
              <a:avLst/>
            </a:prstGeom>
            <a:noFill/>
            <a:ln>
              <a:noFill/>
            </a:ln>
          </p:spPr>
          <p:txBody>
            <a:bodyPr anchorCtr="0" anchor="ctr" bIns="50800" lIns="50800" spcFirstLastPara="1" rIns="50800" wrap="square" tIns="50800">
              <a:noAutofit/>
            </a:bodyPr>
            <a:lstStyle/>
            <a:p>
              <a:pPr indent="0" lvl="0" marL="0" marR="0" rtl="0" algn="ctr">
                <a:lnSpc>
                  <a:spcPct val="140004"/>
                </a:lnSpc>
                <a:spcBef>
                  <a:spcPts val="0"/>
                </a:spcBef>
                <a:spcAft>
                  <a:spcPts val="0"/>
                </a:spcAft>
                <a:buNone/>
              </a:pPr>
              <a:r>
                <a:rPr b="1" i="0" lang="en-US" sz="4282" u="none" cap="none" strike="noStrike">
                  <a:solidFill>
                    <a:srgbClr val="FFFFFF"/>
                  </a:solidFill>
                  <a:latin typeface="Bricolage Grotesque"/>
                  <a:ea typeface="Bricolage Grotesque"/>
                  <a:cs typeface="Bricolage Grotesque"/>
                  <a:sym typeface="Bricolage Grotesque"/>
                </a:rPr>
                <a:t>Dashboard</a:t>
              </a:r>
              <a:endParaRPr/>
            </a:p>
          </p:txBody>
        </p:sp>
      </p:grpSp>
      <p:grpSp>
        <p:nvGrpSpPr>
          <p:cNvPr id="439" name="Google Shape;439;p14"/>
          <p:cNvGrpSpPr/>
          <p:nvPr/>
        </p:nvGrpSpPr>
        <p:grpSpPr>
          <a:xfrm>
            <a:off x="-180456" y="3151750"/>
            <a:ext cx="5366196" cy="885677"/>
            <a:chOff x="0" y="-47625"/>
            <a:chExt cx="1413319" cy="233264"/>
          </a:xfrm>
        </p:grpSpPr>
        <p:sp>
          <p:nvSpPr>
            <p:cNvPr id="440" name="Google Shape;440;p14"/>
            <p:cNvSpPr/>
            <p:nvPr/>
          </p:nvSpPr>
          <p:spPr>
            <a:xfrm>
              <a:off x="0" y="0"/>
              <a:ext cx="1413319" cy="185639"/>
            </a:xfrm>
            <a:custGeom>
              <a:rect b="b" l="l" r="r" t="t"/>
              <a:pathLst>
                <a:path extrusionOk="0" h="185639" w="1413319">
                  <a:moveTo>
                    <a:pt x="24526" y="0"/>
                  </a:moveTo>
                  <a:lnTo>
                    <a:pt x="1388793" y="0"/>
                  </a:lnTo>
                  <a:cubicBezTo>
                    <a:pt x="1402338" y="0"/>
                    <a:pt x="1413319" y="10981"/>
                    <a:pt x="1413319" y="24526"/>
                  </a:cubicBezTo>
                  <a:lnTo>
                    <a:pt x="1413319" y="161113"/>
                  </a:lnTo>
                  <a:cubicBezTo>
                    <a:pt x="1413319" y="167618"/>
                    <a:pt x="1410735" y="173856"/>
                    <a:pt x="1406136" y="178456"/>
                  </a:cubicBezTo>
                  <a:cubicBezTo>
                    <a:pt x="1401536" y="183055"/>
                    <a:pt x="1395298" y="185639"/>
                    <a:pt x="1388793" y="185639"/>
                  </a:cubicBezTo>
                  <a:lnTo>
                    <a:pt x="24526" y="185639"/>
                  </a:lnTo>
                  <a:cubicBezTo>
                    <a:pt x="18021" y="185639"/>
                    <a:pt x="11783" y="183055"/>
                    <a:pt x="7184" y="178456"/>
                  </a:cubicBezTo>
                  <a:cubicBezTo>
                    <a:pt x="2584" y="173856"/>
                    <a:pt x="0" y="167618"/>
                    <a:pt x="0" y="161113"/>
                  </a:cubicBezTo>
                  <a:lnTo>
                    <a:pt x="0" y="24526"/>
                  </a:lnTo>
                  <a:cubicBezTo>
                    <a:pt x="0" y="18021"/>
                    <a:pt x="2584" y="11783"/>
                    <a:pt x="7184" y="7184"/>
                  </a:cubicBezTo>
                  <a:cubicBezTo>
                    <a:pt x="11783" y="2584"/>
                    <a:pt x="18021" y="0"/>
                    <a:pt x="2452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txBox="1"/>
            <p:nvPr/>
          </p:nvSpPr>
          <p:spPr>
            <a:xfrm>
              <a:off x="0" y="-47625"/>
              <a:ext cx="1413319"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Tổng quan Dashboard</a:t>
              </a:r>
              <a:endParaRPr/>
            </a:p>
          </p:txBody>
        </p:sp>
      </p:grpSp>
      <p:grpSp>
        <p:nvGrpSpPr>
          <p:cNvPr id="442" name="Google Shape;442;p14"/>
          <p:cNvGrpSpPr/>
          <p:nvPr/>
        </p:nvGrpSpPr>
        <p:grpSpPr>
          <a:xfrm>
            <a:off x="-152631" y="4304276"/>
            <a:ext cx="4920691" cy="820302"/>
            <a:chOff x="0" y="-47625"/>
            <a:chExt cx="1295984" cy="216047"/>
          </a:xfrm>
        </p:grpSpPr>
        <p:sp>
          <p:nvSpPr>
            <p:cNvPr id="443" name="Google Shape;443;p14"/>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môn</a:t>
              </a:r>
              <a:endParaRPr/>
            </a:p>
          </p:txBody>
        </p:sp>
      </p:grpSp>
      <p:grpSp>
        <p:nvGrpSpPr>
          <p:cNvPr id="445" name="Google Shape;445;p14"/>
          <p:cNvGrpSpPr/>
          <p:nvPr/>
        </p:nvGrpSpPr>
        <p:grpSpPr>
          <a:xfrm>
            <a:off x="-180456" y="5250761"/>
            <a:ext cx="4920691" cy="820302"/>
            <a:chOff x="0" y="-47625"/>
            <a:chExt cx="1295984" cy="216047"/>
          </a:xfrm>
        </p:grpSpPr>
        <p:sp>
          <p:nvSpPr>
            <p:cNvPr id="446" name="Google Shape;446;p14"/>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tổ hợp</a:t>
              </a:r>
              <a:endParaRPr/>
            </a:p>
          </p:txBody>
        </p:sp>
      </p:grpSp>
      <p:grpSp>
        <p:nvGrpSpPr>
          <p:cNvPr id="448" name="Google Shape;448;p14"/>
          <p:cNvGrpSpPr/>
          <p:nvPr/>
        </p:nvGrpSpPr>
        <p:grpSpPr>
          <a:xfrm>
            <a:off x="-180456" y="6197247"/>
            <a:ext cx="4920691" cy="820302"/>
            <a:chOff x="0" y="-47625"/>
            <a:chExt cx="1295984" cy="216047"/>
          </a:xfrm>
        </p:grpSpPr>
        <p:sp>
          <p:nvSpPr>
            <p:cNvPr id="449" name="Google Shape;449;p14"/>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chuẩn </a:t>
              </a:r>
              <a:endParaRPr/>
            </a:p>
          </p:txBody>
        </p:sp>
      </p:grpSp>
      <p:grpSp>
        <p:nvGrpSpPr>
          <p:cNvPr id="451" name="Google Shape;451;p14"/>
          <p:cNvGrpSpPr/>
          <p:nvPr/>
        </p:nvGrpSpPr>
        <p:grpSpPr>
          <a:xfrm>
            <a:off x="-180456" y="7141523"/>
            <a:ext cx="4920691" cy="820302"/>
            <a:chOff x="0" y="-47625"/>
            <a:chExt cx="1295984" cy="216047"/>
          </a:xfrm>
        </p:grpSpPr>
        <p:sp>
          <p:nvSpPr>
            <p:cNvPr id="452" name="Google Shape;452;p14"/>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Gợi ý chọn trường</a:t>
              </a:r>
              <a:endParaRPr/>
            </a:p>
          </p:txBody>
        </p:sp>
      </p:grpSp>
      <p:sp>
        <p:nvSpPr>
          <p:cNvPr id="454" name="Google Shape;454;p14"/>
          <p:cNvSpPr/>
          <p:nvPr/>
        </p:nvSpPr>
        <p:spPr>
          <a:xfrm>
            <a:off x="6033699" y="3332577"/>
            <a:ext cx="10001878" cy="4976384"/>
          </a:xfrm>
          <a:custGeom>
            <a:rect b="b" l="l" r="r" t="t"/>
            <a:pathLst>
              <a:path extrusionOk="0" h="4976384" w="10001878">
                <a:moveTo>
                  <a:pt x="0" y="0"/>
                </a:moveTo>
                <a:lnTo>
                  <a:pt x="10001877" y="0"/>
                </a:lnTo>
                <a:lnTo>
                  <a:pt x="10001877" y="4976384"/>
                </a:lnTo>
                <a:lnTo>
                  <a:pt x="0" y="4976384"/>
                </a:lnTo>
                <a:lnTo>
                  <a:pt x="0" y="0"/>
                </a:lnTo>
                <a:close/>
              </a:path>
            </a:pathLst>
          </a:custGeom>
          <a:blipFill rotWithShape="1">
            <a:blip r:embed="rId3">
              <a:alphaModFix/>
            </a:blip>
            <a:stretch>
              <a:fillRect b="0" l="0" r="0" t="0"/>
            </a:stretch>
          </a:blipFill>
          <a:ln>
            <a:noFill/>
          </a:ln>
        </p:spPr>
      </p:sp>
      <p:sp>
        <p:nvSpPr>
          <p:cNvPr id="455" name="Google Shape;455;p14"/>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13/52</a:t>
            </a:r>
            <a:endParaRPr/>
          </a:p>
        </p:txBody>
      </p:sp>
      <p:sp>
        <p:nvSpPr>
          <p:cNvPr id="456" name="Google Shape;456;p14"/>
          <p:cNvSpPr txBox="1"/>
          <p:nvPr/>
        </p:nvSpPr>
        <p:spPr>
          <a:xfrm>
            <a:off x="8730169" y="8548327"/>
            <a:ext cx="5419626"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 Dashboard 3/4: Điểm thi theo tổ hợp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15"/>
          <p:cNvGrpSpPr/>
          <p:nvPr/>
        </p:nvGrpSpPr>
        <p:grpSpPr>
          <a:xfrm>
            <a:off x="-803731" y="1351746"/>
            <a:ext cx="5543965" cy="8269270"/>
            <a:chOff x="0" y="-38100"/>
            <a:chExt cx="1460139" cy="2177915"/>
          </a:xfrm>
        </p:grpSpPr>
        <p:sp>
          <p:nvSpPr>
            <p:cNvPr id="462" name="Google Shape;462;p15"/>
            <p:cNvSpPr/>
            <p:nvPr/>
          </p:nvSpPr>
          <p:spPr>
            <a:xfrm>
              <a:off x="0" y="0"/>
              <a:ext cx="1460139" cy="2139815"/>
            </a:xfrm>
            <a:custGeom>
              <a:rect b="b" l="l" r="r" t="t"/>
              <a:pathLst>
                <a:path extrusionOk="0" h="2139815" w="1460139">
                  <a:moveTo>
                    <a:pt x="71219" y="0"/>
                  </a:moveTo>
                  <a:lnTo>
                    <a:pt x="1388920" y="0"/>
                  </a:lnTo>
                  <a:cubicBezTo>
                    <a:pt x="1407808" y="0"/>
                    <a:pt x="1425923" y="7503"/>
                    <a:pt x="1439279" y="20860"/>
                  </a:cubicBezTo>
                  <a:cubicBezTo>
                    <a:pt x="1452636" y="34216"/>
                    <a:pt x="1460139" y="52331"/>
                    <a:pt x="1460139" y="71219"/>
                  </a:cubicBezTo>
                  <a:lnTo>
                    <a:pt x="1460139" y="2068595"/>
                  </a:lnTo>
                  <a:cubicBezTo>
                    <a:pt x="1460139" y="2107929"/>
                    <a:pt x="1428253" y="2139815"/>
                    <a:pt x="1388920" y="2139815"/>
                  </a:cubicBezTo>
                  <a:lnTo>
                    <a:pt x="71219" y="2139815"/>
                  </a:lnTo>
                  <a:cubicBezTo>
                    <a:pt x="31886" y="2139815"/>
                    <a:pt x="0" y="2107929"/>
                    <a:pt x="0" y="2068595"/>
                  </a:cubicBezTo>
                  <a:lnTo>
                    <a:pt x="0" y="71219"/>
                  </a:lnTo>
                  <a:cubicBezTo>
                    <a:pt x="0" y="31886"/>
                    <a:pt x="31886" y="0"/>
                    <a:pt x="71219"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txBox="1"/>
            <p:nvPr/>
          </p:nvSpPr>
          <p:spPr>
            <a:xfrm>
              <a:off x="0" y="-38100"/>
              <a:ext cx="1460139" cy="217791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464" name="Google Shape;464;p15"/>
          <p:cNvGrpSpPr/>
          <p:nvPr/>
        </p:nvGrpSpPr>
        <p:grpSpPr>
          <a:xfrm>
            <a:off x="158977" y="1531191"/>
            <a:ext cx="4241825" cy="1349949"/>
            <a:chOff x="0" y="-85725"/>
            <a:chExt cx="1117189" cy="355542"/>
          </a:xfrm>
        </p:grpSpPr>
        <p:sp>
          <p:nvSpPr>
            <p:cNvPr id="465" name="Google Shape;465;p15"/>
            <p:cNvSpPr/>
            <p:nvPr/>
          </p:nvSpPr>
          <p:spPr>
            <a:xfrm>
              <a:off x="0" y="0"/>
              <a:ext cx="1117189" cy="269817"/>
            </a:xfrm>
            <a:custGeom>
              <a:rect b="b" l="l" r="r" t="t"/>
              <a:pathLst>
                <a:path extrusionOk="0" h="269817" w="1117189">
                  <a:moveTo>
                    <a:pt x="47454" y="0"/>
                  </a:moveTo>
                  <a:lnTo>
                    <a:pt x="1069735" y="0"/>
                  </a:lnTo>
                  <a:cubicBezTo>
                    <a:pt x="1095943" y="0"/>
                    <a:pt x="1117189" y="21246"/>
                    <a:pt x="1117189" y="47454"/>
                  </a:cubicBezTo>
                  <a:lnTo>
                    <a:pt x="1117189" y="222364"/>
                  </a:lnTo>
                  <a:cubicBezTo>
                    <a:pt x="1117189" y="248572"/>
                    <a:pt x="1095943" y="269817"/>
                    <a:pt x="1069735" y="269817"/>
                  </a:cubicBezTo>
                  <a:lnTo>
                    <a:pt x="47454" y="269817"/>
                  </a:lnTo>
                  <a:cubicBezTo>
                    <a:pt x="21246" y="269817"/>
                    <a:pt x="0" y="248572"/>
                    <a:pt x="0" y="222364"/>
                  </a:cubicBezTo>
                  <a:lnTo>
                    <a:pt x="0" y="47454"/>
                  </a:lnTo>
                  <a:cubicBezTo>
                    <a:pt x="0" y="21246"/>
                    <a:pt x="21246" y="0"/>
                    <a:pt x="4745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
            <p:cNvSpPr txBox="1"/>
            <p:nvPr/>
          </p:nvSpPr>
          <p:spPr>
            <a:xfrm>
              <a:off x="0" y="-85725"/>
              <a:ext cx="1117189" cy="355542"/>
            </a:xfrm>
            <a:prstGeom prst="rect">
              <a:avLst/>
            </a:prstGeom>
            <a:noFill/>
            <a:ln>
              <a:noFill/>
            </a:ln>
          </p:spPr>
          <p:txBody>
            <a:bodyPr anchorCtr="0" anchor="ctr" bIns="50800" lIns="50800" spcFirstLastPara="1" rIns="50800" wrap="square" tIns="50800">
              <a:noAutofit/>
            </a:bodyPr>
            <a:lstStyle/>
            <a:p>
              <a:pPr indent="0" lvl="0" marL="0" marR="0" rtl="0" algn="ctr">
                <a:lnSpc>
                  <a:spcPct val="140004"/>
                </a:lnSpc>
                <a:spcBef>
                  <a:spcPts val="0"/>
                </a:spcBef>
                <a:spcAft>
                  <a:spcPts val="0"/>
                </a:spcAft>
                <a:buNone/>
              </a:pPr>
              <a:r>
                <a:rPr b="1" i="0" lang="en-US" sz="4282" u="none" cap="none" strike="noStrike">
                  <a:solidFill>
                    <a:srgbClr val="FFFFFF"/>
                  </a:solidFill>
                  <a:latin typeface="Bricolage Grotesque"/>
                  <a:ea typeface="Bricolage Grotesque"/>
                  <a:cs typeface="Bricolage Grotesque"/>
                  <a:sym typeface="Bricolage Grotesque"/>
                </a:rPr>
                <a:t>Dashboard</a:t>
              </a:r>
              <a:endParaRPr/>
            </a:p>
          </p:txBody>
        </p:sp>
      </p:grpSp>
      <p:grpSp>
        <p:nvGrpSpPr>
          <p:cNvPr id="467" name="Google Shape;467;p15"/>
          <p:cNvGrpSpPr/>
          <p:nvPr/>
        </p:nvGrpSpPr>
        <p:grpSpPr>
          <a:xfrm>
            <a:off x="-180456" y="3151750"/>
            <a:ext cx="5366196" cy="885677"/>
            <a:chOff x="0" y="-47625"/>
            <a:chExt cx="1413319" cy="233264"/>
          </a:xfrm>
        </p:grpSpPr>
        <p:sp>
          <p:nvSpPr>
            <p:cNvPr id="468" name="Google Shape;468;p15"/>
            <p:cNvSpPr/>
            <p:nvPr/>
          </p:nvSpPr>
          <p:spPr>
            <a:xfrm>
              <a:off x="0" y="0"/>
              <a:ext cx="1413319" cy="185639"/>
            </a:xfrm>
            <a:custGeom>
              <a:rect b="b" l="l" r="r" t="t"/>
              <a:pathLst>
                <a:path extrusionOk="0" h="185639" w="1413319">
                  <a:moveTo>
                    <a:pt x="24526" y="0"/>
                  </a:moveTo>
                  <a:lnTo>
                    <a:pt x="1388793" y="0"/>
                  </a:lnTo>
                  <a:cubicBezTo>
                    <a:pt x="1402338" y="0"/>
                    <a:pt x="1413319" y="10981"/>
                    <a:pt x="1413319" y="24526"/>
                  </a:cubicBezTo>
                  <a:lnTo>
                    <a:pt x="1413319" y="161113"/>
                  </a:lnTo>
                  <a:cubicBezTo>
                    <a:pt x="1413319" y="167618"/>
                    <a:pt x="1410735" y="173856"/>
                    <a:pt x="1406136" y="178456"/>
                  </a:cubicBezTo>
                  <a:cubicBezTo>
                    <a:pt x="1401536" y="183055"/>
                    <a:pt x="1395298" y="185639"/>
                    <a:pt x="1388793" y="185639"/>
                  </a:cubicBezTo>
                  <a:lnTo>
                    <a:pt x="24526" y="185639"/>
                  </a:lnTo>
                  <a:cubicBezTo>
                    <a:pt x="18021" y="185639"/>
                    <a:pt x="11783" y="183055"/>
                    <a:pt x="7184" y="178456"/>
                  </a:cubicBezTo>
                  <a:cubicBezTo>
                    <a:pt x="2584" y="173856"/>
                    <a:pt x="0" y="167618"/>
                    <a:pt x="0" y="161113"/>
                  </a:cubicBezTo>
                  <a:lnTo>
                    <a:pt x="0" y="24526"/>
                  </a:lnTo>
                  <a:cubicBezTo>
                    <a:pt x="0" y="18021"/>
                    <a:pt x="2584" y="11783"/>
                    <a:pt x="7184" y="7184"/>
                  </a:cubicBezTo>
                  <a:cubicBezTo>
                    <a:pt x="11783" y="2584"/>
                    <a:pt x="18021" y="0"/>
                    <a:pt x="2452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txBox="1"/>
            <p:nvPr/>
          </p:nvSpPr>
          <p:spPr>
            <a:xfrm>
              <a:off x="0" y="-47625"/>
              <a:ext cx="1413319"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Tổng quan Dashboard</a:t>
              </a:r>
              <a:endParaRPr/>
            </a:p>
          </p:txBody>
        </p:sp>
      </p:grpSp>
      <p:grpSp>
        <p:nvGrpSpPr>
          <p:cNvPr id="470" name="Google Shape;470;p15"/>
          <p:cNvGrpSpPr/>
          <p:nvPr/>
        </p:nvGrpSpPr>
        <p:grpSpPr>
          <a:xfrm>
            <a:off x="-152631" y="4304276"/>
            <a:ext cx="4920691" cy="820302"/>
            <a:chOff x="0" y="-47625"/>
            <a:chExt cx="1295984" cy="216047"/>
          </a:xfrm>
        </p:grpSpPr>
        <p:sp>
          <p:nvSpPr>
            <p:cNvPr id="471" name="Google Shape;471;p15"/>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môn</a:t>
              </a:r>
              <a:endParaRPr/>
            </a:p>
          </p:txBody>
        </p:sp>
      </p:grpSp>
      <p:grpSp>
        <p:nvGrpSpPr>
          <p:cNvPr id="473" name="Google Shape;473;p15"/>
          <p:cNvGrpSpPr/>
          <p:nvPr/>
        </p:nvGrpSpPr>
        <p:grpSpPr>
          <a:xfrm>
            <a:off x="-180456" y="5250761"/>
            <a:ext cx="4920691" cy="820302"/>
            <a:chOff x="0" y="-47625"/>
            <a:chExt cx="1295984" cy="216047"/>
          </a:xfrm>
        </p:grpSpPr>
        <p:sp>
          <p:nvSpPr>
            <p:cNvPr id="474" name="Google Shape;474;p15"/>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5"/>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tổ hợp</a:t>
              </a:r>
              <a:endParaRPr/>
            </a:p>
          </p:txBody>
        </p:sp>
      </p:grpSp>
      <p:grpSp>
        <p:nvGrpSpPr>
          <p:cNvPr id="476" name="Google Shape;476;p15"/>
          <p:cNvGrpSpPr/>
          <p:nvPr/>
        </p:nvGrpSpPr>
        <p:grpSpPr>
          <a:xfrm>
            <a:off x="-180456" y="6197247"/>
            <a:ext cx="4920691" cy="820302"/>
            <a:chOff x="0" y="-47625"/>
            <a:chExt cx="1295984" cy="216047"/>
          </a:xfrm>
        </p:grpSpPr>
        <p:sp>
          <p:nvSpPr>
            <p:cNvPr id="477" name="Google Shape;477;p15"/>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chuẩn </a:t>
              </a:r>
              <a:endParaRPr/>
            </a:p>
          </p:txBody>
        </p:sp>
      </p:grpSp>
      <p:grpSp>
        <p:nvGrpSpPr>
          <p:cNvPr id="479" name="Google Shape;479;p15"/>
          <p:cNvGrpSpPr/>
          <p:nvPr/>
        </p:nvGrpSpPr>
        <p:grpSpPr>
          <a:xfrm>
            <a:off x="-180456" y="7141523"/>
            <a:ext cx="4920691" cy="820302"/>
            <a:chOff x="0" y="-47625"/>
            <a:chExt cx="1295984" cy="216047"/>
          </a:xfrm>
        </p:grpSpPr>
        <p:sp>
          <p:nvSpPr>
            <p:cNvPr id="480" name="Google Shape;480;p15"/>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Gợi ý chọn trường</a:t>
              </a:r>
              <a:endParaRPr/>
            </a:p>
          </p:txBody>
        </p:sp>
      </p:grpSp>
      <p:sp>
        <p:nvSpPr>
          <p:cNvPr id="482" name="Google Shape;482;p15"/>
          <p:cNvSpPr/>
          <p:nvPr/>
        </p:nvSpPr>
        <p:spPr>
          <a:xfrm>
            <a:off x="6061043" y="2112073"/>
            <a:ext cx="10944574" cy="6616524"/>
          </a:xfrm>
          <a:custGeom>
            <a:rect b="b" l="l" r="r" t="t"/>
            <a:pathLst>
              <a:path extrusionOk="0" h="6616524" w="10944574">
                <a:moveTo>
                  <a:pt x="0" y="0"/>
                </a:moveTo>
                <a:lnTo>
                  <a:pt x="10944574" y="0"/>
                </a:lnTo>
                <a:lnTo>
                  <a:pt x="10944574" y="6616524"/>
                </a:lnTo>
                <a:lnTo>
                  <a:pt x="0" y="6616524"/>
                </a:lnTo>
                <a:lnTo>
                  <a:pt x="0" y="0"/>
                </a:lnTo>
                <a:close/>
              </a:path>
            </a:pathLst>
          </a:custGeom>
          <a:blipFill rotWithShape="1">
            <a:blip r:embed="rId3">
              <a:alphaModFix/>
            </a:blip>
            <a:stretch>
              <a:fillRect b="0" l="0" r="0" t="0"/>
            </a:stretch>
          </a:blipFill>
          <a:ln>
            <a:noFill/>
          </a:ln>
        </p:spPr>
      </p:sp>
      <p:sp>
        <p:nvSpPr>
          <p:cNvPr id="483" name="Google Shape;483;p15"/>
          <p:cNvSpPr txBox="1"/>
          <p:nvPr/>
        </p:nvSpPr>
        <p:spPr>
          <a:xfrm>
            <a:off x="9836150" y="8968302"/>
            <a:ext cx="4155976"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 Dashboard 3/4: Điểm chuẩn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p16"/>
          <p:cNvGrpSpPr/>
          <p:nvPr/>
        </p:nvGrpSpPr>
        <p:grpSpPr>
          <a:xfrm>
            <a:off x="-803731" y="1351746"/>
            <a:ext cx="5543965" cy="8269270"/>
            <a:chOff x="0" y="-38100"/>
            <a:chExt cx="1460139" cy="2177915"/>
          </a:xfrm>
        </p:grpSpPr>
        <p:sp>
          <p:nvSpPr>
            <p:cNvPr id="489" name="Google Shape;489;p16"/>
            <p:cNvSpPr/>
            <p:nvPr/>
          </p:nvSpPr>
          <p:spPr>
            <a:xfrm>
              <a:off x="0" y="0"/>
              <a:ext cx="1460139" cy="2139815"/>
            </a:xfrm>
            <a:custGeom>
              <a:rect b="b" l="l" r="r" t="t"/>
              <a:pathLst>
                <a:path extrusionOk="0" h="2139815" w="1460139">
                  <a:moveTo>
                    <a:pt x="71219" y="0"/>
                  </a:moveTo>
                  <a:lnTo>
                    <a:pt x="1388920" y="0"/>
                  </a:lnTo>
                  <a:cubicBezTo>
                    <a:pt x="1407808" y="0"/>
                    <a:pt x="1425923" y="7503"/>
                    <a:pt x="1439279" y="20860"/>
                  </a:cubicBezTo>
                  <a:cubicBezTo>
                    <a:pt x="1452636" y="34216"/>
                    <a:pt x="1460139" y="52331"/>
                    <a:pt x="1460139" y="71219"/>
                  </a:cubicBezTo>
                  <a:lnTo>
                    <a:pt x="1460139" y="2068595"/>
                  </a:lnTo>
                  <a:cubicBezTo>
                    <a:pt x="1460139" y="2107929"/>
                    <a:pt x="1428253" y="2139815"/>
                    <a:pt x="1388920" y="2139815"/>
                  </a:cubicBezTo>
                  <a:lnTo>
                    <a:pt x="71219" y="2139815"/>
                  </a:lnTo>
                  <a:cubicBezTo>
                    <a:pt x="31886" y="2139815"/>
                    <a:pt x="0" y="2107929"/>
                    <a:pt x="0" y="2068595"/>
                  </a:cubicBezTo>
                  <a:lnTo>
                    <a:pt x="0" y="71219"/>
                  </a:lnTo>
                  <a:cubicBezTo>
                    <a:pt x="0" y="31886"/>
                    <a:pt x="31886" y="0"/>
                    <a:pt x="71219"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txBox="1"/>
            <p:nvPr/>
          </p:nvSpPr>
          <p:spPr>
            <a:xfrm>
              <a:off x="0" y="-38100"/>
              <a:ext cx="1460139" cy="217791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491" name="Google Shape;491;p16"/>
          <p:cNvGrpSpPr/>
          <p:nvPr/>
        </p:nvGrpSpPr>
        <p:grpSpPr>
          <a:xfrm>
            <a:off x="158977" y="1531191"/>
            <a:ext cx="4241825" cy="1349949"/>
            <a:chOff x="0" y="-85725"/>
            <a:chExt cx="1117189" cy="355542"/>
          </a:xfrm>
        </p:grpSpPr>
        <p:sp>
          <p:nvSpPr>
            <p:cNvPr id="492" name="Google Shape;492;p16"/>
            <p:cNvSpPr/>
            <p:nvPr/>
          </p:nvSpPr>
          <p:spPr>
            <a:xfrm>
              <a:off x="0" y="0"/>
              <a:ext cx="1117189" cy="269817"/>
            </a:xfrm>
            <a:custGeom>
              <a:rect b="b" l="l" r="r" t="t"/>
              <a:pathLst>
                <a:path extrusionOk="0" h="269817" w="1117189">
                  <a:moveTo>
                    <a:pt x="47454" y="0"/>
                  </a:moveTo>
                  <a:lnTo>
                    <a:pt x="1069735" y="0"/>
                  </a:lnTo>
                  <a:cubicBezTo>
                    <a:pt x="1095943" y="0"/>
                    <a:pt x="1117189" y="21246"/>
                    <a:pt x="1117189" y="47454"/>
                  </a:cubicBezTo>
                  <a:lnTo>
                    <a:pt x="1117189" y="222364"/>
                  </a:lnTo>
                  <a:cubicBezTo>
                    <a:pt x="1117189" y="248572"/>
                    <a:pt x="1095943" y="269817"/>
                    <a:pt x="1069735" y="269817"/>
                  </a:cubicBezTo>
                  <a:lnTo>
                    <a:pt x="47454" y="269817"/>
                  </a:lnTo>
                  <a:cubicBezTo>
                    <a:pt x="21246" y="269817"/>
                    <a:pt x="0" y="248572"/>
                    <a:pt x="0" y="222364"/>
                  </a:cubicBezTo>
                  <a:lnTo>
                    <a:pt x="0" y="47454"/>
                  </a:lnTo>
                  <a:cubicBezTo>
                    <a:pt x="0" y="21246"/>
                    <a:pt x="21246" y="0"/>
                    <a:pt x="4745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6"/>
            <p:cNvSpPr txBox="1"/>
            <p:nvPr/>
          </p:nvSpPr>
          <p:spPr>
            <a:xfrm>
              <a:off x="0" y="-85725"/>
              <a:ext cx="1117189" cy="355542"/>
            </a:xfrm>
            <a:prstGeom prst="rect">
              <a:avLst/>
            </a:prstGeom>
            <a:noFill/>
            <a:ln>
              <a:noFill/>
            </a:ln>
          </p:spPr>
          <p:txBody>
            <a:bodyPr anchorCtr="0" anchor="ctr" bIns="50800" lIns="50800" spcFirstLastPara="1" rIns="50800" wrap="square" tIns="50800">
              <a:noAutofit/>
            </a:bodyPr>
            <a:lstStyle/>
            <a:p>
              <a:pPr indent="0" lvl="0" marL="0" marR="0" rtl="0" algn="ctr">
                <a:lnSpc>
                  <a:spcPct val="140004"/>
                </a:lnSpc>
                <a:spcBef>
                  <a:spcPts val="0"/>
                </a:spcBef>
                <a:spcAft>
                  <a:spcPts val="0"/>
                </a:spcAft>
                <a:buNone/>
              </a:pPr>
              <a:r>
                <a:rPr b="1" i="0" lang="en-US" sz="4282" u="none" cap="none" strike="noStrike">
                  <a:solidFill>
                    <a:srgbClr val="FFFFFF"/>
                  </a:solidFill>
                  <a:latin typeface="Bricolage Grotesque"/>
                  <a:ea typeface="Bricolage Grotesque"/>
                  <a:cs typeface="Bricolage Grotesque"/>
                  <a:sym typeface="Bricolage Grotesque"/>
                </a:rPr>
                <a:t>Dashboard</a:t>
              </a:r>
              <a:endParaRPr/>
            </a:p>
          </p:txBody>
        </p:sp>
      </p:grpSp>
      <p:grpSp>
        <p:nvGrpSpPr>
          <p:cNvPr id="494" name="Google Shape;494;p16"/>
          <p:cNvGrpSpPr/>
          <p:nvPr/>
        </p:nvGrpSpPr>
        <p:grpSpPr>
          <a:xfrm>
            <a:off x="-180456" y="3151750"/>
            <a:ext cx="5366196" cy="885677"/>
            <a:chOff x="0" y="-47625"/>
            <a:chExt cx="1413319" cy="233264"/>
          </a:xfrm>
        </p:grpSpPr>
        <p:sp>
          <p:nvSpPr>
            <p:cNvPr id="495" name="Google Shape;495;p16"/>
            <p:cNvSpPr/>
            <p:nvPr/>
          </p:nvSpPr>
          <p:spPr>
            <a:xfrm>
              <a:off x="0" y="0"/>
              <a:ext cx="1413319" cy="185639"/>
            </a:xfrm>
            <a:custGeom>
              <a:rect b="b" l="l" r="r" t="t"/>
              <a:pathLst>
                <a:path extrusionOk="0" h="185639" w="1413319">
                  <a:moveTo>
                    <a:pt x="24526" y="0"/>
                  </a:moveTo>
                  <a:lnTo>
                    <a:pt x="1388793" y="0"/>
                  </a:lnTo>
                  <a:cubicBezTo>
                    <a:pt x="1402338" y="0"/>
                    <a:pt x="1413319" y="10981"/>
                    <a:pt x="1413319" y="24526"/>
                  </a:cubicBezTo>
                  <a:lnTo>
                    <a:pt x="1413319" y="161113"/>
                  </a:lnTo>
                  <a:cubicBezTo>
                    <a:pt x="1413319" y="167618"/>
                    <a:pt x="1410735" y="173856"/>
                    <a:pt x="1406136" y="178456"/>
                  </a:cubicBezTo>
                  <a:cubicBezTo>
                    <a:pt x="1401536" y="183055"/>
                    <a:pt x="1395298" y="185639"/>
                    <a:pt x="1388793" y="185639"/>
                  </a:cubicBezTo>
                  <a:lnTo>
                    <a:pt x="24526" y="185639"/>
                  </a:lnTo>
                  <a:cubicBezTo>
                    <a:pt x="18021" y="185639"/>
                    <a:pt x="11783" y="183055"/>
                    <a:pt x="7184" y="178456"/>
                  </a:cubicBezTo>
                  <a:cubicBezTo>
                    <a:pt x="2584" y="173856"/>
                    <a:pt x="0" y="167618"/>
                    <a:pt x="0" y="161113"/>
                  </a:cubicBezTo>
                  <a:lnTo>
                    <a:pt x="0" y="24526"/>
                  </a:lnTo>
                  <a:cubicBezTo>
                    <a:pt x="0" y="18021"/>
                    <a:pt x="2584" y="11783"/>
                    <a:pt x="7184" y="7184"/>
                  </a:cubicBezTo>
                  <a:cubicBezTo>
                    <a:pt x="11783" y="2584"/>
                    <a:pt x="18021" y="0"/>
                    <a:pt x="2452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6"/>
            <p:cNvSpPr txBox="1"/>
            <p:nvPr/>
          </p:nvSpPr>
          <p:spPr>
            <a:xfrm>
              <a:off x="0" y="-47625"/>
              <a:ext cx="1413319"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Tổng quan Dashboard</a:t>
              </a:r>
              <a:endParaRPr/>
            </a:p>
          </p:txBody>
        </p:sp>
      </p:grpSp>
      <p:grpSp>
        <p:nvGrpSpPr>
          <p:cNvPr id="497" name="Google Shape;497;p16"/>
          <p:cNvGrpSpPr/>
          <p:nvPr/>
        </p:nvGrpSpPr>
        <p:grpSpPr>
          <a:xfrm>
            <a:off x="-152631" y="4304276"/>
            <a:ext cx="4920691" cy="820302"/>
            <a:chOff x="0" y="-47625"/>
            <a:chExt cx="1295984" cy="216047"/>
          </a:xfrm>
        </p:grpSpPr>
        <p:sp>
          <p:nvSpPr>
            <p:cNvPr id="498" name="Google Shape;498;p16"/>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môn</a:t>
              </a:r>
              <a:endParaRPr/>
            </a:p>
          </p:txBody>
        </p:sp>
      </p:grpSp>
      <p:grpSp>
        <p:nvGrpSpPr>
          <p:cNvPr id="500" name="Google Shape;500;p16"/>
          <p:cNvGrpSpPr/>
          <p:nvPr/>
        </p:nvGrpSpPr>
        <p:grpSpPr>
          <a:xfrm>
            <a:off x="-180456" y="5250761"/>
            <a:ext cx="4920691" cy="820302"/>
            <a:chOff x="0" y="-47625"/>
            <a:chExt cx="1295984" cy="216047"/>
          </a:xfrm>
        </p:grpSpPr>
        <p:sp>
          <p:nvSpPr>
            <p:cNvPr id="501" name="Google Shape;501;p16"/>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tổ hợp</a:t>
              </a:r>
              <a:endParaRPr/>
            </a:p>
          </p:txBody>
        </p:sp>
      </p:grpSp>
      <p:grpSp>
        <p:nvGrpSpPr>
          <p:cNvPr id="503" name="Google Shape;503;p16"/>
          <p:cNvGrpSpPr/>
          <p:nvPr/>
        </p:nvGrpSpPr>
        <p:grpSpPr>
          <a:xfrm>
            <a:off x="-180456" y="6197247"/>
            <a:ext cx="4920691" cy="820302"/>
            <a:chOff x="0" y="-47625"/>
            <a:chExt cx="1295984" cy="216047"/>
          </a:xfrm>
        </p:grpSpPr>
        <p:sp>
          <p:nvSpPr>
            <p:cNvPr id="504" name="Google Shape;504;p16"/>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chuẩn </a:t>
              </a:r>
              <a:endParaRPr/>
            </a:p>
          </p:txBody>
        </p:sp>
      </p:grpSp>
      <p:grpSp>
        <p:nvGrpSpPr>
          <p:cNvPr id="506" name="Google Shape;506;p16"/>
          <p:cNvGrpSpPr/>
          <p:nvPr/>
        </p:nvGrpSpPr>
        <p:grpSpPr>
          <a:xfrm>
            <a:off x="-180456" y="7141523"/>
            <a:ext cx="4920691" cy="820302"/>
            <a:chOff x="0" y="-47625"/>
            <a:chExt cx="1295984" cy="216047"/>
          </a:xfrm>
        </p:grpSpPr>
        <p:sp>
          <p:nvSpPr>
            <p:cNvPr id="507" name="Google Shape;507;p16"/>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Gợi ý chọn trường</a:t>
              </a:r>
              <a:endParaRPr/>
            </a:p>
          </p:txBody>
        </p:sp>
      </p:grpSp>
      <p:sp>
        <p:nvSpPr>
          <p:cNvPr id="509" name="Google Shape;509;p16"/>
          <p:cNvSpPr/>
          <p:nvPr/>
        </p:nvSpPr>
        <p:spPr>
          <a:xfrm>
            <a:off x="7208810" y="1792250"/>
            <a:ext cx="8843968" cy="6651641"/>
          </a:xfrm>
          <a:custGeom>
            <a:rect b="b" l="l" r="r" t="t"/>
            <a:pathLst>
              <a:path extrusionOk="0" h="6651641" w="8843968">
                <a:moveTo>
                  <a:pt x="0" y="0"/>
                </a:moveTo>
                <a:lnTo>
                  <a:pt x="8843968" y="0"/>
                </a:lnTo>
                <a:lnTo>
                  <a:pt x="8843968" y="6651641"/>
                </a:lnTo>
                <a:lnTo>
                  <a:pt x="0" y="6651641"/>
                </a:lnTo>
                <a:lnTo>
                  <a:pt x="0" y="0"/>
                </a:lnTo>
                <a:close/>
              </a:path>
            </a:pathLst>
          </a:custGeom>
          <a:blipFill rotWithShape="1">
            <a:blip r:embed="rId3">
              <a:alphaModFix/>
            </a:blip>
            <a:stretch>
              <a:fillRect b="0" l="0" r="0" t="0"/>
            </a:stretch>
          </a:blipFill>
          <a:ln>
            <a:noFill/>
          </a:ln>
        </p:spPr>
      </p:sp>
      <p:sp>
        <p:nvSpPr>
          <p:cNvPr id="510" name="Google Shape;510;p16"/>
          <p:cNvSpPr txBox="1"/>
          <p:nvPr/>
        </p:nvSpPr>
        <p:spPr>
          <a:xfrm>
            <a:off x="9104932" y="8648650"/>
            <a:ext cx="5051723"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 Dashboard 4/4: Gợi ý chọn trường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p17"/>
          <p:cNvGrpSpPr/>
          <p:nvPr/>
        </p:nvGrpSpPr>
        <p:grpSpPr>
          <a:xfrm>
            <a:off x="-803731" y="1351746"/>
            <a:ext cx="5543965" cy="8269270"/>
            <a:chOff x="0" y="-38100"/>
            <a:chExt cx="1460139" cy="2177915"/>
          </a:xfrm>
        </p:grpSpPr>
        <p:sp>
          <p:nvSpPr>
            <p:cNvPr id="516" name="Google Shape;516;p17"/>
            <p:cNvSpPr/>
            <p:nvPr/>
          </p:nvSpPr>
          <p:spPr>
            <a:xfrm>
              <a:off x="0" y="0"/>
              <a:ext cx="1460139" cy="2139815"/>
            </a:xfrm>
            <a:custGeom>
              <a:rect b="b" l="l" r="r" t="t"/>
              <a:pathLst>
                <a:path extrusionOk="0" h="2139815" w="1460139">
                  <a:moveTo>
                    <a:pt x="71219" y="0"/>
                  </a:moveTo>
                  <a:lnTo>
                    <a:pt x="1388920" y="0"/>
                  </a:lnTo>
                  <a:cubicBezTo>
                    <a:pt x="1407808" y="0"/>
                    <a:pt x="1425923" y="7503"/>
                    <a:pt x="1439279" y="20860"/>
                  </a:cubicBezTo>
                  <a:cubicBezTo>
                    <a:pt x="1452636" y="34216"/>
                    <a:pt x="1460139" y="52331"/>
                    <a:pt x="1460139" y="71219"/>
                  </a:cubicBezTo>
                  <a:lnTo>
                    <a:pt x="1460139" y="2068595"/>
                  </a:lnTo>
                  <a:cubicBezTo>
                    <a:pt x="1460139" y="2107929"/>
                    <a:pt x="1428253" y="2139815"/>
                    <a:pt x="1388920" y="2139815"/>
                  </a:cubicBezTo>
                  <a:lnTo>
                    <a:pt x="71219" y="2139815"/>
                  </a:lnTo>
                  <a:cubicBezTo>
                    <a:pt x="31886" y="2139815"/>
                    <a:pt x="0" y="2107929"/>
                    <a:pt x="0" y="2068595"/>
                  </a:cubicBezTo>
                  <a:lnTo>
                    <a:pt x="0" y="71219"/>
                  </a:lnTo>
                  <a:cubicBezTo>
                    <a:pt x="0" y="31886"/>
                    <a:pt x="31886" y="0"/>
                    <a:pt x="71219"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txBox="1"/>
            <p:nvPr/>
          </p:nvSpPr>
          <p:spPr>
            <a:xfrm>
              <a:off x="0" y="-38100"/>
              <a:ext cx="1460139" cy="217791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518" name="Google Shape;518;p17"/>
          <p:cNvGrpSpPr/>
          <p:nvPr/>
        </p:nvGrpSpPr>
        <p:grpSpPr>
          <a:xfrm>
            <a:off x="158977" y="1531191"/>
            <a:ext cx="4241825" cy="1349949"/>
            <a:chOff x="0" y="-85725"/>
            <a:chExt cx="1117189" cy="355542"/>
          </a:xfrm>
        </p:grpSpPr>
        <p:sp>
          <p:nvSpPr>
            <p:cNvPr id="519" name="Google Shape;519;p17"/>
            <p:cNvSpPr/>
            <p:nvPr/>
          </p:nvSpPr>
          <p:spPr>
            <a:xfrm>
              <a:off x="0" y="0"/>
              <a:ext cx="1117189" cy="269817"/>
            </a:xfrm>
            <a:custGeom>
              <a:rect b="b" l="l" r="r" t="t"/>
              <a:pathLst>
                <a:path extrusionOk="0" h="269817" w="1117189">
                  <a:moveTo>
                    <a:pt x="47454" y="0"/>
                  </a:moveTo>
                  <a:lnTo>
                    <a:pt x="1069735" y="0"/>
                  </a:lnTo>
                  <a:cubicBezTo>
                    <a:pt x="1095943" y="0"/>
                    <a:pt x="1117189" y="21246"/>
                    <a:pt x="1117189" y="47454"/>
                  </a:cubicBezTo>
                  <a:lnTo>
                    <a:pt x="1117189" y="222364"/>
                  </a:lnTo>
                  <a:cubicBezTo>
                    <a:pt x="1117189" y="248572"/>
                    <a:pt x="1095943" y="269817"/>
                    <a:pt x="1069735" y="269817"/>
                  </a:cubicBezTo>
                  <a:lnTo>
                    <a:pt x="47454" y="269817"/>
                  </a:lnTo>
                  <a:cubicBezTo>
                    <a:pt x="21246" y="269817"/>
                    <a:pt x="0" y="248572"/>
                    <a:pt x="0" y="222364"/>
                  </a:cubicBezTo>
                  <a:lnTo>
                    <a:pt x="0" y="47454"/>
                  </a:lnTo>
                  <a:cubicBezTo>
                    <a:pt x="0" y="21246"/>
                    <a:pt x="21246" y="0"/>
                    <a:pt x="4745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txBox="1"/>
            <p:nvPr/>
          </p:nvSpPr>
          <p:spPr>
            <a:xfrm>
              <a:off x="0" y="-85725"/>
              <a:ext cx="1117189" cy="355542"/>
            </a:xfrm>
            <a:prstGeom prst="rect">
              <a:avLst/>
            </a:prstGeom>
            <a:noFill/>
            <a:ln>
              <a:noFill/>
            </a:ln>
          </p:spPr>
          <p:txBody>
            <a:bodyPr anchorCtr="0" anchor="ctr" bIns="50800" lIns="50800" spcFirstLastPara="1" rIns="50800" wrap="square" tIns="50800">
              <a:noAutofit/>
            </a:bodyPr>
            <a:lstStyle/>
            <a:p>
              <a:pPr indent="0" lvl="0" marL="0" marR="0" rtl="0" algn="ctr">
                <a:lnSpc>
                  <a:spcPct val="140004"/>
                </a:lnSpc>
                <a:spcBef>
                  <a:spcPts val="0"/>
                </a:spcBef>
                <a:spcAft>
                  <a:spcPts val="0"/>
                </a:spcAft>
                <a:buNone/>
              </a:pPr>
              <a:r>
                <a:rPr b="1" i="0" lang="en-US" sz="4282" u="none" cap="none" strike="noStrike">
                  <a:solidFill>
                    <a:srgbClr val="FFFFFF"/>
                  </a:solidFill>
                  <a:latin typeface="Bricolage Grotesque"/>
                  <a:ea typeface="Bricolage Grotesque"/>
                  <a:cs typeface="Bricolage Grotesque"/>
                  <a:sym typeface="Bricolage Grotesque"/>
                </a:rPr>
                <a:t>Dashboard</a:t>
              </a:r>
              <a:endParaRPr/>
            </a:p>
          </p:txBody>
        </p:sp>
      </p:grpSp>
      <p:grpSp>
        <p:nvGrpSpPr>
          <p:cNvPr id="521" name="Google Shape;521;p17"/>
          <p:cNvGrpSpPr/>
          <p:nvPr/>
        </p:nvGrpSpPr>
        <p:grpSpPr>
          <a:xfrm>
            <a:off x="-180456" y="5250761"/>
            <a:ext cx="4920691" cy="820302"/>
            <a:chOff x="0" y="-47625"/>
            <a:chExt cx="1295984" cy="216047"/>
          </a:xfrm>
        </p:grpSpPr>
        <p:sp>
          <p:nvSpPr>
            <p:cNvPr id="522" name="Google Shape;522;p17"/>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tổ hợp</a:t>
              </a:r>
              <a:endParaRPr/>
            </a:p>
          </p:txBody>
        </p:sp>
      </p:grpSp>
      <p:grpSp>
        <p:nvGrpSpPr>
          <p:cNvPr id="524" name="Google Shape;524;p17"/>
          <p:cNvGrpSpPr/>
          <p:nvPr/>
        </p:nvGrpSpPr>
        <p:grpSpPr>
          <a:xfrm>
            <a:off x="-180456" y="6197247"/>
            <a:ext cx="4920691" cy="820302"/>
            <a:chOff x="0" y="-47625"/>
            <a:chExt cx="1295984" cy="216047"/>
          </a:xfrm>
        </p:grpSpPr>
        <p:sp>
          <p:nvSpPr>
            <p:cNvPr id="525" name="Google Shape;525;p17"/>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7"/>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chuẩn </a:t>
              </a:r>
              <a:endParaRPr/>
            </a:p>
          </p:txBody>
        </p:sp>
      </p:grpSp>
      <p:grpSp>
        <p:nvGrpSpPr>
          <p:cNvPr id="527" name="Google Shape;527;p17"/>
          <p:cNvGrpSpPr/>
          <p:nvPr/>
        </p:nvGrpSpPr>
        <p:grpSpPr>
          <a:xfrm>
            <a:off x="-180456" y="7141523"/>
            <a:ext cx="4920691" cy="820302"/>
            <a:chOff x="0" y="-47625"/>
            <a:chExt cx="1295984" cy="216047"/>
          </a:xfrm>
        </p:grpSpPr>
        <p:sp>
          <p:nvSpPr>
            <p:cNvPr id="528" name="Google Shape;528;p17"/>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Gợi ý chọn trường</a:t>
              </a:r>
              <a:endParaRPr/>
            </a:p>
          </p:txBody>
        </p:sp>
      </p:grpSp>
      <p:grpSp>
        <p:nvGrpSpPr>
          <p:cNvPr id="530" name="Google Shape;530;p17"/>
          <p:cNvGrpSpPr/>
          <p:nvPr/>
        </p:nvGrpSpPr>
        <p:grpSpPr>
          <a:xfrm>
            <a:off x="-180456" y="4183971"/>
            <a:ext cx="5366196" cy="885677"/>
            <a:chOff x="0" y="-47625"/>
            <a:chExt cx="1413319" cy="233264"/>
          </a:xfrm>
        </p:grpSpPr>
        <p:sp>
          <p:nvSpPr>
            <p:cNvPr id="531" name="Google Shape;531;p17"/>
            <p:cNvSpPr/>
            <p:nvPr/>
          </p:nvSpPr>
          <p:spPr>
            <a:xfrm>
              <a:off x="0" y="0"/>
              <a:ext cx="1413319" cy="185639"/>
            </a:xfrm>
            <a:custGeom>
              <a:rect b="b" l="l" r="r" t="t"/>
              <a:pathLst>
                <a:path extrusionOk="0" h="185639" w="1413319">
                  <a:moveTo>
                    <a:pt x="24526" y="0"/>
                  </a:moveTo>
                  <a:lnTo>
                    <a:pt x="1388793" y="0"/>
                  </a:lnTo>
                  <a:cubicBezTo>
                    <a:pt x="1402338" y="0"/>
                    <a:pt x="1413319" y="10981"/>
                    <a:pt x="1413319" y="24526"/>
                  </a:cubicBezTo>
                  <a:lnTo>
                    <a:pt x="1413319" y="161113"/>
                  </a:lnTo>
                  <a:cubicBezTo>
                    <a:pt x="1413319" y="167618"/>
                    <a:pt x="1410735" y="173856"/>
                    <a:pt x="1406136" y="178456"/>
                  </a:cubicBezTo>
                  <a:cubicBezTo>
                    <a:pt x="1401536" y="183055"/>
                    <a:pt x="1395298" y="185639"/>
                    <a:pt x="1388793" y="185639"/>
                  </a:cubicBezTo>
                  <a:lnTo>
                    <a:pt x="24526" y="185639"/>
                  </a:lnTo>
                  <a:cubicBezTo>
                    <a:pt x="18021" y="185639"/>
                    <a:pt x="11783" y="183055"/>
                    <a:pt x="7184" y="178456"/>
                  </a:cubicBezTo>
                  <a:cubicBezTo>
                    <a:pt x="2584" y="173856"/>
                    <a:pt x="0" y="167618"/>
                    <a:pt x="0" y="161113"/>
                  </a:cubicBezTo>
                  <a:lnTo>
                    <a:pt x="0" y="24526"/>
                  </a:lnTo>
                  <a:cubicBezTo>
                    <a:pt x="0" y="18021"/>
                    <a:pt x="2584" y="11783"/>
                    <a:pt x="7184" y="7184"/>
                  </a:cubicBezTo>
                  <a:cubicBezTo>
                    <a:pt x="11783" y="2584"/>
                    <a:pt x="18021" y="0"/>
                    <a:pt x="2452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txBox="1"/>
            <p:nvPr/>
          </p:nvSpPr>
          <p:spPr>
            <a:xfrm>
              <a:off x="0" y="-47625"/>
              <a:ext cx="1413319"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Điểm thi theo môn</a:t>
              </a:r>
              <a:endParaRPr/>
            </a:p>
          </p:txBody>
        </p:sp>
      </p:grpSp>
      <p:grpSp>
        <p:nvGrpSpPr>
          <p:cNvPr id="533" name="Google Shape;533;p17"/>
          <p:cNvGrpSpPr/>
          <p:nvPr/>
        </p:nvGrpSpPr>
        <p:grpSpPr>
          <a:xfrm>
            <a:off x="-598136" y="3182557"/>
            <a:ext cx="5338371" cy="820302"/>
            <a:chOff x="0" y="-47625"/>
            <a:chExt cx="1405991" cy="216047"/>
          </a:xfrm>
        </p:grpSpPr>
        <p:sp>
          <p:nvSpPr>
            <p:cNvPr id="534" name="Google Shape;534;p17"/>
            <p:cNvSpPr/>
            <p:nvPr/>
          </p:nvSpPr>
          <p:spPr>
            <a:xfrm>
              <a:off x="0" y="0"/>
              <a:ext cx="1405991" cy="168422"/>
            </a:xfrm>
            <a:custGeom>
              <a:rect b="b" l="l" r="r" t="t"/>
              <a:pathLst>
                <a:path extrusionOk="0" h="168422" w="1405991">
                  <a:moveTo>
                    <a:pt x="24654" y="0"/>
                  </a:moveTo>
                  <a:lnTo>
                    <a:pt x="1381337" y="0"/>
                  </a:lnTo>
                  <a:cubicBezTo>
                    <a:pt x="1387875" y="0"/>
                    <a:pt x="1394146" y="2597"/>
                    <a:pt x="1398770" y="7221"/>
                  </a:cubicBezTo>
                  <a:cubicBezTo>
                    <a:pt x="1403393" y="11845"/>
                    <a:pt x="1405991" y="18115"/>
                    <a:pt x="1405991" y="24654"/>
                  </a:cubicBezTo>
                  <a:lnTo>
                    <a:pt x="1405991" y="143767"/>
                  </a:lnTo>
                  <a:cubicBezTo>
                    <a:pt x="1405991" y="150306"/>
                    <a:pt x="1403393" y="156577"/>
                    <a:pt x="1398770" y="161201"/>
                  </a:cubicBezTo>
                  <a:cubicBezTo>
                    <a:pt x="1394146" y="165824"/>
                    <a:pt x="1387875" y="168422"/>
                    <a:pt x="1381337" y="168422"/>
                  </a:cubicBezTo>
                  <a:lnTo>
                    <a:pt x="24654" y="168422"/>
                  </a:lnTo>
                  <a:cubicBezTo>
                    <a:pt x="11038" y="168422"/>
                    <a:pt x="0" y="157384"/>
                    <a:pt x="0" y="143767"/>
                  </a:cubicBezTo>
                  <a:lnTo>
                    <a:pt x="0" y="24654"/>
                  </a:lnTo>
                  <a:cubicBezTo>
                    <a:pt x="0" y="11038"/>
                    <a:pt x="11038" y="0"/>
                    <a:pt x="24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7"/>
            <p:cNvSpPr txBox="1"/>
            <p:nvPr/>
          </p:nvSpPr>
          <p:spPr>
            <a:xfrm>
              <a:off x="0" y="-47625"/>
              <a:ext cx="1405991"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Tổng quan Dashbard</a:t>
              </a:r>
              <a:endParaRPr/>
            </a:p>
          </p:txBody>
        </p:sp>
      </p:grpSp>
      <p:sp>
        <p:nvSpPr>
          <p:cNvPr id="536" name="Google Shape;536;p17"/>
          <p:cNvSpPr txBox="1"/>
          <p:nvPr/>
        </p:nvSpPr>
        <p:spPr>
          <a:xfrm>
            <a:off x="5936880" y="2948792"/>
            <a:ext cx="4372014" cy="13531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23185B"/>
                </a:solidFill>
                <a:latin typeface="Bricolage Grotesque"/>
                <a:ea typeface="Bricolage Grotesque"/>
                <a:cs typeface="Bricolage Grotesque"/>
                <a:sym typeface="Bricolage Grotesque"/>
              </a:rPr>
              <a:t>Tổng hợp thông tin điểm thi THPTQG (2022-2023) theo từng môn thi</a:t>
            </a:r>
            <a:endParaRPr/>
          </a:p>
        </p:txBody>
      </p:sp>
      <p:sp>
        <p:nvSpPr>
          <p:cNvPr id="537" name="Google Shape;537;p17"/>
          <p:cNvSpPr txBox="1"/>
          <p:nvPr/>
        </p:nvSpPr>
        <p:spPr>
          <a:xfrm>
            <a:off x="5936880" y="4825979"/>
            <a:ext cx="4397251" cy="39274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Cung cấp thông tin:</a:t>
            </a:r>
            <a:endParaRPr/>
          </a:p>
          <a:p>
            <a:pPr indent="-269874" lvl="1" marL="539749" marR="0" rtl="0" algn="l">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Điểm trung bình cao/thấp nhất của môn thi</a:t>
            </a:r>
            <a:endParaRPr/>
          </a:p>
          <a:p>
            <a:pPr indent="-269874" lvl="1" marL="539749" marR="0" rtl="0" algn="l">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Số lượng thí sinh</a:t>
            </a:r>
            <a:endParaRPr/>
          </a:p>
          <a:p>
            <a:pPr indent="-269874" lvl="1" marL="539749" marR="0" rtl="0" algn="l">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Khu vực: Bắc, Trung, Nam</a:t>
            </a:r>
            <a:endParaRPr/>
          </a:p>
          <a:p>
            <a:pPr indent="-269874" lvl="1" marL="539749" marR="0" rtl="0" algn="l">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Phổ điểm các môn</a:t>
            </a:r>
            <a:endParaRPr/>
          </a:p>
          <a:p>
            <a:pPr indent="-269874" lvl="1" marL="539749" marR="0" rtl="0" algn="l">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Số bài thi: điểm liệt, điểm, dưới trung bình, cao </a:t>
            </a:r>
            <a:endParaRPr/>
          </a:p>
          <a:p>
            <a:pPr indent="0" lvl="0" marL="0" marR="0" rtl="0" algn="l">
              <a:lnSpc>
                <a:spcPct val="140016"/>
              </a:lnSpc>
              <a:spcBef>
                <a:spcPts val="0"/>
              </a:spcBef>
              <a:spcAft>
                <a:spcPts val="0"/>
              </a:spcAft>
              <a:buNone/>
            </a:pPr>
            <a:r>
              <a:t/>
            </a:r>
            <a:endParaRPr b="0" i="0" sz="2499" u="none" cap="none" strike="noStrike">
              <a:solidFill>
                <a:srgbClr val="23185B"/>
              </a:solidFill>
              <a:latin typeface="Bricolage Grotesque"/>
              <a:ea typeface="Bricolage Grotesque"/>
              <a:cs typeface="Bricolage Grotesque"/>
              <a:sym typeface="Bricolage Grotesque"/>
            </a:endParaRPr>
          </a:p>
        </p:txBody>
      </p:sp>
      <p:sp>
        <p:nvSpPr>
          <p:cNvPr id="538" name="Google Shape;538;p17"/>
          <p:cNvSpPr/>
          <p:nvPr/>
        </p:nvSpPr>
        <p:spPr>
          <a:xfrm>
            <a:off x="11085271" y="2128855"/>
            <a:ext cx="5993729" cy="7492161"/>
          </a:xfrm>
          <a:custGeom>
            <a:rect b="b" l="l" r="r" t="t"/>
            <a:pathLst>
              <a:path extrusionOk="0" h="7492161" w="5993729">
                <a:moveTo>
                  <a:pt x="0" y="0"/>
                </a:moveTo>
                <a:lnTo>
                  <a:pt x="5993729" y="0"/>
                </a:lnTo>
                <a:lnTo>
                  <a:pt x="5993729" y="7492161"/>
                </a:lnTo>
                <a:lnTo>
                  <a:pt x="0" y="7492161"/>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grpSp>
        <p:nvGrpSpPr>
          <p:cNvPr id="543" name="Google Shape;543;p18"/>
          <p:cNvGrpSpPr/>
          <p:nvPr/>
        </p:nvGrpSpPr>
        <p:grpSpPr>
          <a:xfrm>
            <a:off x="-803731" y="1351746"/>
            <a:ext cx="5543965" cy="8269270"/>
            <a:chOff x="0" y="-38100"/>
            <a:chExt cx="1460139" cy="2177915"/>
          </a:xfrm>
        </p:grpSpPr>
        <p:sp>
          <p:nvSpPr>
            <p:cNvPr id="544" name="Google Shape;544;p18"/>
            <p:cNvSpPr/>
            <p:nvPr/>
          </p:nvSpPr>
          <p:spPr>
            <a:xfrm>
              <a:off x="0" y="0"/>
              <a:ext cx="1460139" cy="2139815"/>
            </a:xfrm>
            <a:custGeom>
              <a:rect b="b" l="l" r="r" t="t"/>
              <a:pathLst>
                <a:path extrusionOk="0" h="2139815" w="1460139">
                  <a:moveTo>
                    <a:pt x="71219" y="0"/>
                  </a:moveTo>
                  <a:lnTo>
                    <a:pt x="1388920" y="0"/>
                  </a:lnTo>
                  <a:cubicBezTo>
                    <a:pt x="1407808" y="0"/>
                    <a:pt x="1425923" y="7503"/>
                    <a:pt x="1439279" y="20860"/>
                  </a:cubicBezTo>
                  <a:cubicBezTo>
                    <a:pt x="1452636" y="34216"/>
                    <a:pt x="1460139" y="52331"/>
                    <a:pt x="1460139" y="71219"/>
                  </a:cubicBezTo>
                  <a:lnTo>
                    <a:pt x="1460139" y="2068595"/>
                  </a:lnTo>
                  <a:cubicBezTo>
                    <a:pt x="1460139" y="2107929"/>
                    <a:pt x="1428253" y="2139815"/>
                    <a:pt x="1388920" y="2139815"/>
                  </a:cubicBezTo>
                  <a:lnTo>
                    <a:pt x="71219" y="2139815"/>
                  </a:lnTo>
                  <a:cubicBezTo>
                    <a:pt x="31886" y="2139815"/>
                    <a:pt x="0" y="2107929"/>
                    <a:pt x="0" y="2068595"/>
                  </a:cubicBezTo>
                  <a:lnTo>
                    <a:pt x="0" y="71219"/>
                  </a:lnTo>
                  <a:cubicBezTo>
                    <a:pt x="0" y="31886"/>
                    <a:pt x="31886" y="0"/>
                    <a:pt x="71219"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txBox="1"/>
            <p:nvPr/>
          </p:nvSpPr>
          <p:spPr>
            <a:xfrm>
              <a:off x="0" y="-38100"/>
              <a:ext cx="1460139" cy="217791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546" name="Google Shape;546;p18"/>
          <p:cNvGrpSpPr/>
          <p:nvPr/>
        </p:nvGrpSpPr>
        <p:grpSpPr>
          <a:xfrm>
            <a:off x="158977" y="1531191"/>
            <a:ext cx="4241825" cy="1349949"/>
            <a:chOff x="0" y="-85725"/>
            <a:chExt cx="1117189" cy="355542"/>
          </a:xfrm>
        </p:grpSpPr>
        <p:sp>
          <p:nvSpPr>
            <p:cNvPr id="547" name="Google Shape;547;p18"/>
            <p:cNvSpPr/>
            <p:nvPr/>
          </p:nvSpPr>
          <p:spPr>
            <a:xfrm>
              <a:off x="0" y="0"/>
              <a:ext cx="1117189" cy="269817"/>
            </a:xfrm>
            <a:custGeom>
              <a:rect b="b" l="l" r="r" t="t"/>
              <a:pathLst>
                <a:path extrusionOk="0" h="269817" w="1117189">
                  <a:moveTo>
                    <a:pt x="47454" y="0"/>
                  </a:moveTo>
                  <a:lnTo>
                    <a:pt x="1069735" y="0"/>
                  </a:lnTo>
                  <a:cubicBezTo>
                    <a:pt x="1095943" y="0"/>
                    <a:pt x="1117189" y="21246"/>
                    <a:pt x="1117189" y="47454"/>
                  </a:cubicBezTo>
                  <a:lnTo>
                    <a:pt x="1117189" y="222364"/>
                  </a:lnTo>
                  <a:cubicBezTo>
                    <a:pt x="1117189" y="248572"/>
                    <a:pt x="1095943" y="269817"/>
                    <a:pt x="1069735" y="269817"/>
                  </a:cubicBezTo>
                  <a:lnTo>
                    <a:pt x="47454" y="269817"/>
                  </a:lnTo>
                  <a:cubicBezTo>
                    <a:pt x="21246" y="269817"/>
                    <a:pt x="0" y="248572"/>
                    <a:pt x="0" y="222364"/>
                  </a:cubicBezTo>
                  <a:lnTo>
                    <a:pt x="0" y="47454"/>
                  </a:lnTo>
                  <a:cubicBezTo>
                    <a:pt x="0" y="21246"/>
                    <a:pt x="21246" y="0"/>
                    <a:pt x="4745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txBox="1"/>
            <p:nvPr/>
          </p:nvSpPr>
          <p:spPr>
            <a:xfrm>
              <a:off x="0" y="-85725"/>
              <a:ext cx="1117189" cy="355542"/>
            </a:xfrm>
            <a:prstGeom prst="rect">
              <a:avLst/>
            </a:prstGeom>
            <a:noFill/>
            <a:ln>
              <a:noFill/>
            </a:ln>
          </p:spPr>
          <p:txBody>
            <a:bodyPr anchorCtr="0" anchor="ctr" bIns="50800" lIns="50800" spcFirstLastPara="1" rIns="50800" wrap="square" tIns="50800">
              <a:noAutofit/>
            </a:bodyPr>
            <a:lstStyle/>
            <a:p>
              <a:pPr indent="0" lvl="0" marL="0" marR="0" rtl="0" algn="ctr">
                <a:lnSpc>
                  <a:spcPct val="140004"/>
                </a:lnSpc>
                <a:spcBef>
                  <a:spcPts val="0"/>
                </a:spcBef>
                <a:spcAft>
                  <a:spcPts val="0"/>
                </a:spcAft>
                <a:buNone/>
              </a:pPr>
              <a:r>
                <a:rPr b="1" i="0" lang="en-US" sz="4282" u="none" cap="none" strike="noStrike">
                  <a:solidFill>
                    <a:srgbClr val="FFFFFF"/>
                  </a:solidFill>
                  <a:latin typeface="Bricolage Grotesque"/>
                  <a:ea typeface="Bricolage Grotesque"/>
                  <a:cs typeface="Bricolage Grotesque"/>
                  <a:sym typeface="Bricolage Grotesque"/>
                </a:rPr>
                <a:t>Dashboard</a:t>
              </a:r>
              <a:endParaRPr/>
            </a:p>
          </p:txBody>
        </p:sp>
      </p:grpSp>
      <p:grpSp>
        <p:nvGrpSpPr>
          <p:cNvPr id="549" name="Google Shape;549;p18"/>
          <p:cNvGrpSpPr/>
          <p:nvPr/>
        </p:nvGrpSpPr>
        <p:grpSpPr>
          <a:xfrm>
            <a:off x="-180456" y="4183972"/>
            <a:ext cx="4920691" cy="820302"/>
            <a:chOff x="0" y="-47625"/>
            <a:chExt cx="1295984" cy="216047"/>
          </a:xfrm>
        </p:grpSpPr>
        <p:sp>
          <p:nvSpPr>
            <p:cNvPr id="550" name="Google Shape;550;p18"/>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môn</a:t>
              </a:r>
              <a:endParaRPr/>
            </a:p>
          </p:txBody>
        </p:sp>
      </p:grpSp>
      <p:grpSp>
        <p:nvGrpSpPr>
          <p:cNvPr id="552" name="Google Shape;552;p18"/>
          <p:cNvGrpSpPr/>
          <p:nvPr/>
        </p:nvGrpSpPr>
        <p:grpSpPr>
          <a:xfrm>
            <a:off x="-180456" y="6197247"/>
            <a:ext cx="4920691" cy="820302"/>
            <a:chOff x="0" y="-47625"/>
            <a:chExt cx="1295984" cy="216047"/>
          </a:xfrm>
        </p:grpSpPr>
        <p:sp>
          <p:nvSpPr>
            <p:cNvPr id="553" name="Google Shape;553;p18"/>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chuẩn </a:t>
              </a:r>
              <a:endParaRPr/>
            </a:p>
          </p:txBody>
        </p:sp>
      </p:grpSp>
      <p:grpSp>
        <p:nvGrpSpPr>
          <p:cNvPr id="555" name="Google Shape;555;p18"/>
          <p:cNvGrpSpPr/>
          <p:nvPr/>
        </p:nvGrpSpPr>
        <p:grpSpPr>
          <a:xfrm>
            <a:off x="-180456" y="7141523"/>
            <a:ext cx="4920691" cy="820302"/>
            <a:chOff x="0" y="-47625"/>
            <a:chExt cx="1295984" cy="216047"/>
          </a:xfrm>
        </p:grpSpPr>
        <p:sp>
          <p:nvSpPr>
            <p:cNvPr id="556" name="Google Shape;556;p18"/>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8"/>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Gợi ý chọn trường</a:t>
              </a:r>
              <a:endParaRPr/>
            </a:p>
          </p:txBody>
        </p:sp>
      </p:grpSp>
      <p:grpSp>
        <p:nvGrpSpPr>
          <p:cNvPr id="558" name="Google Shape;558;p18"/>
          <p:cNvGrpSpPr/>
          <p:nvPr/>
        </p:nvGrpSpPr>
        <p:grpSpPr>
          <a:xfrm>
            <a:off x="-180456" y="5157921"/>
            <a:ext cx="5366196" cy="885677"/>
            <a:chOff x="0" y="-47625"/>
            <a:chExt cx="1413319" cy="233264"/>
          </a:xfrm>
        </p:grpSpPr>
        <p:sp>
          <p:nvSpPr>
            <p:cNvPr id="559" name="Google Shape;559;p18"/>
            <p:cNvSpPr/>
            <p:nvPr/>
          </p:nvSpPr>
          <p:spPr>
            <a:xfrm>
              <a:off x="0" y="0"/>
              <a:ext cx="1413319" cy="185639"/>
            </a:xfrm>
            <a:custGeom>
              <a:rect b="b" l="l" r="r" t="t"/>
              <a:pathLst>
                <a:path extrusionOk="0" h="185639" w="1413319">
                  <a:moveTo>
                    <a:pt x="24526" y="0"/>
                  </a:moveTo>
                  <a:lnTo>
                    <a:pt x="1388793" y="0"/>
                  </a:lnTo>
                  <a:cubicBezTo>
                    <a:pt x="1402338" y="0"/>
                    <a:pt x="1413319" y="10981"/>
                    <a:pt x="1413319" y="24526"/>
                  </a:cubicBezTo>
                  <a:lnTo>
                    <a:pt x="1413319" y="161113"/>
                  </a:lnTo>
                  <a:cubicBezTo>
                    <a:pt x="1413319" y="167618"/>
                    <a:pt x="1410735" y="173856"/>
                    <a:pt x="1406136" y="178456"/>
                  </a:cubicBezTo>
                  <a:cubicBezTo>
                    <a:pt x="1401536" y="183055"/>
                    <a:pt x="1395298" y="185639"/>
                    <a:pt x="1388793" y="185639"/>
                  </a:cubicBezTo>
                  <a:lnTo>
                    <a:pt x="24526" y="185639"/>
                  </a:lnTo>
                  <a:cubicBezTo>
                    <a:pt x="18021" y="185639"/>
                    <a:pt x="11783" y="183055"/>
                    <a:pt x="7184" y="178456"/>
                  </a:cubicBezTo>
                  <a:cubicBezTo>
                    <a:pt x="2584" y="173856"/>
                    <a:pt x="0" y="167618"/>
                    <a:pt x="0" y="161113"/>
                  </a:cubicBezTo>
                  <a:lnTo>
                    <a:pt x="0" y="24526"/>
                  </a:lnTo>
                  <a:cubicBezTo>
                    <a:pt x="0" y="18021"/>
                    <a:pt x="2584" y="11783"/>
                    <a:pt x="7184" y="7184"/>
                  </a:cubicBezTo>
                  <a:cubicBezTo>
                    <a:pt x="11783" y="2584"/>
                    <a:pt x="18021" y="0"/>
                    <a:pt x="2452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8"/>
            <p:cNvSpPr txBox="1"/>
            <p:nvPr/>
          </p:nvSpPr>
          <p:spPr>
            <a:xfrm>
              <a:off x="0" y="-47625"/>
              <a:ext cx="1413319"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Điểm thi theo tổ hợp</a:t>
              </a:r>
              <a:endParaRPr/>
            </a:p>
          </p:txBody>
        </p:sp>
      </p:grpSp>
      <p:grpSp>
        <p:nvGrpSpPr>
          <p:cNvPr id="561" name="Google Shape;561;p18"/>
          <p:cNvGrpSpPr/>
          <p:nvPr/>
        </p:nvGrpSpPr>
        <p:grpSpPr>
          <a:xfrm>
            <a:off x="-598136" y="3182557"/>
            <a:ext cx="5338371" cy="820302"/>
            <a:chOff x="0" y="-47625"/>
            <a:chExt cx="1405991" cy="216047"/>
          </a:xfrm>
        </p:grpSpPr>
        <p:sp>
          <p:nvSpPr>
            <p:cNvPr id="562" name="Google Shape;562;p18"/>
            <p:cNvSpPr/>
            <p:nvPr/>
          </p:nvSpPr>
          <p:spPr>
            <a:xfrm>
              <a:off x="0" y="0"/>
              <a:ext cx="1405991" cy="168422"/>
            </a:xfrm>
            <a:custGeom>
              <a:rect b="b" l="l" r="r" t="t"/>
              <a:pathLst>
                <a:path extrusionOk="0" h="168422" w="1405991">
                  <a:moveTo>
                    <a:pt x="24654" y="0"/>
                  </a:moveTo>
                  <a:lnTo>
                    <a:pt x="1381337" y="0"/>
                  </a:lnTo>
                  <a:cubicBezTo>
                    <a:pt x="1387875" y="0"/>
                    <a:pt x="1394146" y="2597"/>
                    <a:pt x="1398770" y="7221"/>
                  </a:cubicBezTo>
                  <a:cubicBezTo>
                    <a:pt x="1403393" y="11845"/>
                    <a:pt x="1405991" y="18115"/>
                    <a:pt x="1405991" y="24654"/>
                  </a:cubicBezTo>
                  <a:lnTo>
                    <a:pt x="1405991" y="143767"/>
                  </a:lnTo>
                  <a:cubicBezTo>
                    <a:pt x="1405991" y="150306"/>
                    <a:pt x="1403393" y="156577"/>
                    <a:pt x="1398770" y="161201"/>
                  </a:cubicBezTo>
                  <a:cubicBezTo>
                    <a:pt x="1394146" y="165824"/>
                    <a:pt x="1387875" y="168422"/>
                    <a:pt x="1381337" y="168422"/>
                  </a:cubicBezTo>
                  <a:lnTo>
                    <a:pt x="24654" y="168422"/>
                  </a:lnTo>
                  <a:cubicBezTo>
                    <a:pt x="11038" y="168422"/>
                    <a:pt x="0" y="157384"/>
                    <a:pt x="0" y="143767"/>
                  </a:cubicBezTo>
                  <a:lnTo>
                    <a:pt x="0" y="24654"/>
                  </a:lnTo>
                  <a:cubicBezTo>
                    <a:pt x="0" y="11038"/>
                    <a:pt x="11038" y="0"/>
                    <a:pt x="24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txBox="1"/>
            <p:nvPr/>
          </p:nvSpPr>
          <p:spPr>
            <a:xfrm>
              <a:off x="0" y="-47625"/>
              <a:ext cx="1405991"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Tổng quan Dashbard</a:t>
              </a:r>
              <a:endParaRPr/>
            </a:p>
          </p:txBody>
        </p:sp>
      </p:grpSp>
      <p:sp>
        <p:nvSpPr>
          <p:cNvPr id="564" name="Google Shape;564;p18"/>
          <p:cNvSpPr/>
          <p:nvPr/>
        </p:nvSpPr>
        <p:spPr>
          <a:xfrm>
            <a:off x="10579851" y="1773080"/>
            <a:ext cx="6245649" cy="7847936"/>
          </a:xfrm>
          <a:custGeom>
            <a:rect b="b" l="l" r="r" t="t"/>
            <a:pathLst>
              <a:path extrusionOk="0" h="7847936" w="6245649">
                <a:moveTo>
                  <a:pt x="0" y="0"/>
                </a:moveTo>
                <a:lnTo>
                  <a:pt x="6245649" y="0"/>
                </a:lnTo>
                <a:lnTo>
                  <a:pt x="6245649" y="7847936"/>
                </a:lnTo>
                <a:lnTo>
                  <a:pt x="0" y="7847936"/>
                </a:lnTo>
                <a:lnTo>
                  <a:pt x="0" y="0"/>
                </a:lnTo>
                <a:close/>
              </a:path>
            </a:pathLst>
          </a:custGeom>
          <a:blipFill rotWithShape="1">
            <a:blip r:embed="rId3">
              <a:alphaModFix/>
            </a:blip>
            <a:stretch>
              <a:fillRect b="0" l="0" r="0" t="0"/>
            </a:stretch>
          </a:blipFill>
          <a:ln>
            <a:noFill/>
          </a:ln>
        </p:spPr>
      </p:sp>
      <p:sp>
        <p:nvSpPr>
          <p:cNvPr id="565" name="Google Shape;565;p18"/>
          <p:cNvSpPr txBox="1"/>
          <p:nvPr/>
        </p:nvSpPr>
        <p:spPr>
          <a:xfrm>
            <a:off x="5739365" y="2321284"/>
            <a:ext cx="4216794" cy="13531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99" u="none" cap="none" strike="noStrike">
                <a:solidFill>
                  <a:srgbClr val="23185B"/>
                </a:solidFill>
                <a:latin typeface="Bricolage Grotesque"/>
                <a:ea typeface="Bricolage Grotesque"/>
                <a:cs typeface="Bricolage Grotesque"/>
                <a:sym typeface="Bricolage Grotesque"/>
              </a:rPr>
              <a:t>Tổng hợp thông tin điểm thi THPTQG (2022-2023) theo tổ hợp</a:t>
            </a:r>
            <a:endParaRPr/>
          </a:p>
        </p:txBody>
      </p:sp>
      <p:sp>
        <p:nvSpPr>
          <p:cNvPr id="566" name="Google Shape;566;p18"/>
          <p:cNvSpPr txBox="1"/>
          <p:nvPr/>
        </p:nvSpPr>
        <p:spPr>
          <a:xfrm>
            <a:off x="5739365" y="4763860"/>
            <a:ext cx="4840486" cy="39274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Cung cấp thông tin:</a:t>
            </a:r>
            <a:endParaRPr/>
          </a:p>
          <a:p>
            <a:pPr indent="-269874" lvl="1" marL="539749" marR="0" rtl="0" algn="l">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Điểm trung bình cao/thấp nhất của môn thi</a:t>
            </a:r>
            <a:endParaRPr/>
          </a:p>
          <a:p>
            <a:pPr indent="-269874" lvl="1" marL="539749" marR="0" rtl="0" algn="l">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Số lượng thí sinh</a:t>
            </a:r>
            <a:endParaRPr/>
          </a:p>
          <a:p>
            <a:pPr indent="-269874" lvl="1" marL="539749" marR="0" rtl="0" algn="l">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Khu vực: Bắc, Trung, Nam</a:t>
            </a:r>
            <a:endParaRPr/>
          </a:p>
          <a:p>
            <a:pPr indent="-269874" lvl="1" marL="539749" marR="0" rtl="0" algn="l">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Phổ điểm các môn</a:t>
            </a:r>
            <a:endParaRPr/>
          </a:p>
          <a:p>
            <a:pPr indent="-269874" lvl="1" marL="539749" marR="0" rtl="0" algn="l">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Số bài thi: điểm liệt, điểm, dưới trung bình, cao </a:t>
            </a:r>
            <a:endParaRPr/>
          </a:p>
          <a:p>
            <a:pPr indent="0" lvl="0" marL="0" marR="0" rtl="0" algn="l">
              <a:lnSpc>
                <a:spcPct val="140016"/>
              </a:lnSpc>
              <a:spcBef>
                <a:spcPts val="0"/>
              </a:spcBef>
              <a:spcAft>
                <a:spcPts val="0"/>
              </a:spcAft>
              <a:buNone/>
            </a:pPr>
            <a:r>
              <a:t/>
            </a:r>
            <a:endParaRPr b="0" i="0" sz="2499" u="none" cap="none" strike="noStrike">
              <a:solidFill>
                <a:srgbClr val="23185B"/>
              </a:solidFill>
              <a:latin typeface="Bricolage Grotesque"/>
              <a:ea typeface="Bricolage Grotesque"/>
              <a:cs typeface="Bricolage Grotesque"/>
              <a:sym typeface="Bricolage Grotesq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grpSp>
        <p:nvGrpSpPr>
          <p:cNvPr id="571" name="Google Shape;571;p19"/>
          <p:cNvGrpSpPr/>
          <p:nvPr/>
        </p:nvGrpSpPr>
        <p:grpSpPr>
          <a:xfrm>
            <a:off x="-803731" y="1351746"/>
            <a:ext cx="5543965" cy="8269270"/>
            <a:chOff x="0" y="-38100"/>
            <a:chExt cx="1460139" cy="2177915"/>
          </a:xfrm>
        </p:grpSpPr>
        <p:sp>
          <p:nvSpPr>
            <p:cNvPr id="572" name="Google Shape;572;p19"/>
            <p:cNvSpPr/>
            <p:nvPr/>
          </p:nvSpPr>
          <p:spPr>
            <a:xfrm>
              <a:off x="0" y="0"/>
              <a:ext cx="1460139" cy="2139815"/>
            </a:xfrm>
            <a:custGeom>
              <a:rect b="b" l="l" r="r" t="t"/>
              <a:pathLst>
                <a:path extrusionOk="0" h="2139815" w="1460139">
                  <a:moveTo>
                    <a:pt x="71219" y="0"/>
                  </a:moveTo>
                  <a:lnTo>
                    <a:pt x="1388920" y="0"/>
                  </a:lnTo>
                  <a:cubicBezTo>
                    <a:pt x="1407808" y="0"/>
                    <a:pt x="1425923" y="7503"/>
                    <a:pt x="1439279" y="20860"/>
                  </a:cubicBezTo>
                  <a:cubicBezTo>
                    <a:pt x="1452636" y="34216"/>
                    <a:pt x="1460139" y="52331"/>
                    <a:pt x="1460139" y="71219"/>
                  </a:cubicBezTo>
                  <a:lnTo>
                    <a:pt x="1460139" y="2068595"/>
                  </a:lnTo>
                  <a:cubicBezTo>
                    <a:pt x="1460139" y="2107929"/>
                    <a:pt x="1428253" y="2139815"/>
                    <a:pt x="1388920" y="2139815"/>
                  </a:cubicBezTo>
                  <a:lnTo>
                    <a:pt x="71219" y="2139815"/>
                  </a:lnTo>
                  <a:cubicBezTo>
                    <a:pt x="31886" y="2139815"/>
                    <a:pt x="0" y="2107929"/>
                    <a:pt x="0" y="2068595"/>
                  </a:cubicBezTo>
                  <a:lnTo>
                    <a:pt x="0" y="71219"/>
                  </a:lnTo>
                  <a:cubicBezTo>
                    <a:pt x="0" y="31886"/>
                    <a:pt x="31886" y="0"/>
                    <a:pt x="71219"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txBox="1"/>
            <p:nvPr/>
          </p:nvSpPr>
          <p:spPr>
            <a:xfrm>
              <a:off x="0" y="-38100"/>
              <a:ext cx="1460139" cy="217791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574" name="Google Shape;574;p19"/>
          <p:cNvGrpSpPr/>
          <p:nvPr/>
        </p:nvGrpSpPr>
        <p:grpSpPr>
          <a:xfrm>
            <a:off x="158977" y="1531191"/>
            <a:ext cx="4241825" cy="1349949"/>
            <a:chOff x="0" y="-85725"/>
            <a:chExt cx="1117189" cy="355542"/>
          </a:xfrm>
        </p:grpSpPr>
        <p:sp>
          <p:nvSpPr>
            <p:cNvPr id="575" name="Google Shape;575;p19"/>
            <p:cNvSpPr/>
            <p:nvPr/>
          </p:nvSpPr>
          <p:spPr>
            <a:xfrm>
              <a:off x="0" y="0"/>
              <a:ext cx="1117189" cy="269817"/>
            </a:xfrm>
            <a:custGeom>
              <a:rect b="b" l="l" r="r" t="t"/>
              <a:pathLst>
                <a:path extrusionOk="0" h="269817" w="1117189">
                  <a:moveTo>
                    <a:pt x="47454" y="0"/>
                  </a:moveTo>
                  <a:lnTo>
                    <a:pt x="1069735" y="0"/>
                  </a:lnTo>
                  <a:cubicBezTo>
                    <a:pt x="1095943" y="0"/>
                    <a:pt x="1117189" y="21246"/>
                    <a:pt x="1117189" y="47454"/>
                  </a:cubicBezTo>
                  <a:lnTo>
                    <a:pt x="1117189" y="222364"/>
                  </a:lnTo>
                  <a:cubicBezTo>
                    <a:pt x="1117189" y="248572"/>
                    <a:pt x="1095943" y="269817"/>
                    <a:pt x="1069735" y="269817"/>
                  </a:cubicBezTo>
                  <a:lnTo>
                    <a:pt x="47454" y="269817"/>
                  </a:lnTo>
                  <a:cubicBezTo>
                    <a:pt x="21246" y="269817"/>
                    <a:pt x="0" y="248572"/>
                    <a:pt x="0" y="222364"/>
                  </a:cubicBezTo>
                  <a:lnTo>
                    <a:pt x="0" y="47454"/>
                  </a:lnTo>
                  <a:cubicBezTo>
                    <a:pt x="0" y="21246"/>
                    <a:pt x="21246" y="0"/>
                    <a:pt x="4745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txBox="1"/>
            <p:nvPr/>
          </p:nvSpPr>
          <p:spPr>
            <a:xfrm>
              <a:off x="0" y="-85725"/>
              <a:ext cx="1117189" cy="355542"/>
            </a:xfrm>
            <a:prstGeom prst="rect">
              <a:avLst/>
            </a:prstGeom>
            <a:noFill/>
            <a:ln>
              <a:noFill/>
            </a:ln>
          </p:spPr>
          <p:txBody>
            <a:bodyPr anchorCtr="0" anchor="ctr" bIns="50800" lIns="50800" spcFirstLastPara="1" rIns="50800" wrap="square" tIns="50800">
              <a:noAutofit/>
            </a:bodyPr>
            <a:lstStyle/>
            <a:p>
              <a:pPr indent="0" lvl="0" marL="0" marR="0" rtl="0" algn="ctr">
                <a:lnSpc>
                  <a:spcPct val="140004"/>
                </a:lnSpc>
                <a:spcBef>
                  <a:spcPts val="0"/>
                </a:spcBef>
                <a:spcAft>
                  <a:spcPts val="0"/>
                </a:spcAft>
                <a:buNone/>
              </a:pPr>
              <a:r>
                <a:rPr b="1" i="0" lang="en-US" sz="4282" u="none" cap="none" strike="noStrike">
                  <a:solidFill>
                    <a:srgbClr val="FFFFFF"/>
                  </a:solidFill>
                  <a:latin typeface="Bricolage Grotesque"/>
                  <a:ea typeface="Bricolage Grotesque"/>
                  <a:cs typeface="Bricolage Grotesque"/>
                  <a:sym typeface="Bricolage Grotesque"/>
                </a:rPr>
                <a:t>Dashboard</a:t>
              </a:r>
              <a:endParaRPr/>
            </a:p>
          </p:txBody>
        </p:sp>
      </p:grpSp>
      <p:grpSp>
        <p:nvGrpSpPr>
          <p:cNvPr id="577" name="Google Shape;577;p19"/>
          <p:cNvGrpSpPr/>
          <p:nvPr/>
        </p:nvGrpSpPr>
        <p:grpSpPr>
          <a:xfrm>
            <a:off x="-180456" y="4183972"/>
            <a:ext cx="4920691" cy="820302"/>
            <a:chOff x="0" y="-47625"/>
            <a:chExt cx="1295984" cy="216047"/>
          </a:xfrm>
        </p:grpSpPr>
        <p:sp>
          <p:nvSpPr>
            <p:cNvPr id="578" name="Google Shape;578;p19"/>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môn</a:t>
              </a:r>
              <a:endParaRPr/>
            </a:p>
          </p:txBody>
        </p:sp>
      </p:grpSp>
      <p:grpSp>
        <p:nvGrpSpPr>
          <p:cNvPr id="580" name="Google Shape;580;p19"/>
          <p:cNvGrpSpPr/>
          <p:nvPr/>
        </p:nvGrpSpPr>
        <p:grpSpPr>
          <a:xfrm>
            <a:off x="-180456" y="5218085"/>
            <a:ext cx="4920691" cy="820302"/>
            <a:chOff x="0" y="-47625"/>
            <a:chExt cx="1295984" cy="216047"/>
          </a:xfrm>
        </p:grpSpPr>
        <p:sp>
          <p:nvSpPr>
            <p:cNvPr id="581" name="Google Shape;581;p19"/>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tổ hợp</a:t>
              </a:r>
              <a:endParaRPr/>
            </a:p>
          </p:txBody>
        </p:sp>
      </p:grpSp>
      <p:grpSp>
        <p:nvGrpSpPr>
          <p:cNvPr id="583" name="Google Shape;583;p19"/>
          <p:cNvGrpSpPr/>
          <p:nvPr/>
        </p:nvGrpSpPr>
        <p:grpSpPr>
          <a:xfrm>
            <a:off x="-180456" y="7141523"/>
            <a:ext cx="4920691" cy="820302"/>
            <a:chOff x="0" y="-47625"/>
            <a:chExt cx="1295984" cy="216047"/>
          </a:xfrm>
        </p:grpSpPr>
        <p:sp>
          <p:nvSpPr>
            <p:cNvPr id="584" name="Google Shape;584;p19"/>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9"/>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Gợi ý chọn trường</a:t>
              </a:r>
              <a:endParaRPr/>
            </a:p>
          </p:txBody>
        </p:sp>
      </p:grpSp>
      <p:grpSp>
        <p:nvGrpSpPr>
          <p:cNvPr id="586" name="Google Shape;586;p19"/>
          <p:cNvGrpSpPr/>
          <p:nvPr/>
        </p:nvGrpSpPr>
        <p:grpSpPr>
          <a:xfrm>
            <a:off x="-180456" y="6147116"/>
            <a:ext cx="5366196" cy="885677"/>
            <a:chOff x="0" y="-47625"/>
            <a:chExt cx="1413319" cy="233264"/>
          </a:xfrm>
        </p:grpSpPr>
        <p:sp>
          <p:nvSpPr>
            <p:cNvPr id="587" name="Google Shape;587;p19"/>
            <p:cNvSpPr/>
            <p:nvPr/>
          </p:nvSpPr>
          <p:spPr>
            <a:xfrm>
              <a:off x="0" y="0"/>
              <a:ext cx="1413319" cy="185639"/>
            </a:xfrm>
            <a:custGeom>
              <a:rect b="b" l="l" r="r" t="t"/>
              <a:pathLst>
                <a:path extrusionOk="0" h="185639" w="1413319">
                  <a:moveTo>
                    <a:pt x="24526" y="0"/>
                  </a:moveTo>
                  <a:lnTo>
                    <a:pt x="1388793" y="0"/>
                  </a:lnTo>
                  <a:cubicBezTo>
                    <a:pt x="1402338" y="0"/>
                    <a:pt x="1413319" y="10981"/>
                    <a:pt x="1413319" y="24526"/>
                  </a:cubicBezTo>
                  <a:lnTo>
                    <a:pt x="1413319" y="161113"/>
                  </a:lnTo>
                  <a:cubicBezTo>
                    <a:pt x="1413319" y="167618"/>
                    <a:pt x="1410735" y="173856"/>
                    <a:pt x="1406136" y="178456"/>
                  </a:cubicBezTo>
                  <a:cubicBezTo>
                    <a:pt x="1401536" y="183055"/>
                    <a:pt x="1395298" y="185639"/>
                    <a:pt x="1388793" y="185639"/>
                  </a:cubicBezTo>
                  <a:lnTo>
                    <a:pt x="24526" y="185639"/>
                  </a:lnTo>
                  <a:cubicBezTo>
                    <a:pt x="18021" y="185639"/>
                    <a:pt x="11783" y="183055"/>
                    <a:pt x="7184" y="178456"/>
                  </a:cubicBezTo>
                  <a:cubicBezTo>
                    <a:pt x="2584" y="173856"/>
                    <a:pt x="0" y="167618"/>
                    <a:pt x="0" y="161113"/>
                  </a:cubicBezTo>
                  <a:lnTo>
                    <a:pt x="0" y="24526"/>
                  </a:lnTo>
                  <a:cubicBezTo>
                    <a:pt x="0" y="18021"/>
                    <a:pt x="2584" y="11783"/>
                    <a:pt x="7184" y="7184"/>
                  </a:cubicBezTo>
                  <a:cubicBezTo>
                    <a:pt x="11783" y="2584"/>
                    <a:pt x="18021" y="0"/>
                    <a:pt x="2452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9"/>
            <p:cNvSpPr txBox="1"/>
            <p:nvPr/>
          </p:nvSpPr>
          <p:spPr>
            <a:xfrm>
              <a:off x="0" y="-47625"/>
              <a:ext cx="1413319"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Điểm chuẩn </a:t>
              </a:r>
              <a:endParaRPr/>
            </a:p>
          </p:txBody>
        </p:sp>
      </p:grpSp>
      <p:grpSp>
        <p:nvGrpSpPr>
          <p:cNvPr id="589" name="Google Shape;589;p19"/>
          <p:cNvGrpSpPr/>
          <p:nvPr/>
        </p:nvGrpSpPr>
        <p:grpSpPr>
          <a:xfrm>
            <a:off x="-598136" y="3182557"/>
            <a:ext cx="5338371" cy="820302"/>
            <a:chOff x="0" y="-47625"/>
            <a:chExt cx="1405991" cy="216047"/>
          </a:xfrm>
        </p:grpSpPr>
        <p:sp>
          <p:nvSpPr>
            <p:cNvPr id="590" name="Google Shape;590;p19"/>
            <p:cNvSpPr/>
            <p:nvPr/>
          </p:nvSpPr>
          <p:spPr>
            <a:xfrm>
              <a:off x="0" y="0"/>
              <a:ext cx="1405991" cy="168422"/>
            </a:xfrm>
            <a:custGeom>
              <a:rect b="b" l="l" r="r" t="t"/>
              <a:pathLst>
                <a:path extrusionOk="0" h="168422" w="1405991">
                  <a:moveTo>
                    <a:pt x="24654" y="0"/>
                  </a:moveTo>
                  <a:lnTo>
                    <a:pt x="1381337" y="0"/>
                  </a:lnTo>
                  <a:cubicBezTo>
                    <a:pt x="1387875" y="0"/>
                    <a:pt x="1394146" y="2597"/>
                    <a:pt x="1398770" y="7221"/>
                  </a:cubicBezTo>
                  <a:cubicBezTo>
                    <a:pt x="1403393" y="11845"/>
                    <a:pt x="1405991" y="18115"/>
                    <a:pt x="1405991" y="24654"/>
                  </a:cubicBezTo>
                  <a:lnTo>
                    <a:pt x="1405991" y="143767"/>
                  </a:lnTo>
                  <a:cubicBezTo>
                    <a:pt x="1405991" y="150306"/>
                    <a:pt x="1403393" y="156577"/>
                    <a:pt x="1398770" y="161201"/>
                  </a:cubicBezTo>
                  <a:cubicBezTo>
                    <a:pt x="1394146" y="165824"/>
                    <a:pt x="1387875" y="168422"/>
                    <a:pt x="1381337" y="168422"/>
                  </a:cubicBezTo>
                  <a:lnTo>
                    <a:pt x="24654" y="168422"/>
                  </a:lnTo>
                  <a:cubicBezTo>
                    <a:pt x="11038" y="168422"/>
                    <a:pt x="0" y="157384"/>
                    <a:pt x="0" y="143767"/>
                  </a:cubicBezTo>
                  <a:lnTo>
                    <a:pt x="0" y="24654"/>
                  </a:lnTo>
                  <a:cubicBezTo>
                    <a:pt x="0" y="11038"/>
                    <a:pt x="11038" y="0"/>
                    <a:pt x="24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9"/>
            <p:cNvSpPr txBox="1"/>
            <p:nvPr/>
          </p:nvSpPr>
          <p:spPr>
            <a:xfrm>
              <a:off x="0" y="-47625"/>
              <a:ext cx="1405991"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Tổng quan Dashbard</a:t>
              </a:r>
              <a:endParaRPr/>
            </a:p>
          </p:txBody>
        </p:sp>
      </p:grpSp>
      <p:sp>
        <p:nvSpPr>
          <p:cNvPr id="592" name="Google Shape;592;p19"/>
          <p:cNvSpPr/>
          <p:nvPr/>
        </p:nvSpPr>
        <p:spPr>
          <a:xfrm>
            <a:off x="9078386" y="2267428"/>
            <a:ext cx="8497910" cy="6262966"/>
          </a:xfrm>
          <a:custGeom>
            <a:rect b="b" l="l" r="r" t="t"/>
            <a:pathLst>
              <a:path extrusionOk="0" h="6262966" w="8497910">
                <a:moveTo>
                  <a:pt x="0" y="0"/>
                </a:moveTo>
                <a:lnTo>
                  <a:pt x="8497910" y="0"/>
                </a:lnTo>
                <a:lnTo>
                  <a:pt x="8497910" y="6262966"/>
                </a:lnTo>
                <a:lnTo>
                  <a:pt x="0" y="6262966"/>
                </a:lnTo>
                <a:lnTo>
                  <a:pt x="0" y="0"/>
                </a:lnTo>
                <a:close/>
              </a:path>
            </a:pathLst>
          </a:custGeom>
          <a:blipFill rotWithShape="1">
            <a:blip r:embed="rId3">
              <a:alphaModFix/>
            </a:blip>
            <a:stretch>
              <a:fillRect b="0" l="0" r="0" t="0"/>
            </a:stretch>
          </a:blipFill>
          <a:ln>
            <a:noFill/>
          </a:ln>
        </p:spPr>
      </p:sp>
      <p:sp>
        <p:nvSpPr>
          <p:cNvPr id="593" name="Google Shape;593;p19"/>
          <p:cNvSpPr txBox="1"/>
          <p:nvPr/>
        </p:nvSpPr>
        <p:spPr>
          <a:xfrm>
            <a:off x="5668272" y="1968792"/>
            <a:ext cx="2738853" cy="261302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Tổng hợp thông tin điểm chuẩn các trường đại học trên 63 tỉnh thành từ 2018-2023</a:t>
            </a:r>
            <a:endParaRPr/>
          </a:p>
        </p:txBody>
      </p:sp>
      <p:sp>
        <p:nvSpPr>
          <p:cNvPr id="594" name="Google Shape;594;p19"/>
          <p:cNvSpPr txBox="1"/>
          <p:nvPr/>
        </p:nvSpPr>
        <p:spPr>
          <a:xfrm>
            <a:off x="5540005" y="5292080"/>
            <a:ext cx="2867121" cy="3489325"/>
          </a:xfrm>
          <a:prstGeom prst="rect">
            <a:avLst/>
          </a:prstGeom>
          <a:noFill/>
          <a:ln>
            <a:noFill/>
          </a:ln>
        </p:spPr>
        <p:txBody>
          <a:bodyPr anchorCtr="0" anchor="t" bIns="0" lIns="0" spcFirstLastPara="1" rIns="0" wrap="square" tIns="0">
            <a:spAutoFit/>
          </a:bodyPr>
          <a:lstStyle/>
          <a:p>
            <a:pPr indent="-269874" lvl="1" marL="539749" marR="0" rtl="0" algn="just">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Số liệu thống kê tổng quan</a:t>
            </a:r>
            <a:endParaRPr/>
          </a:p>
          <a:p>
            <a:pPr indent="-269874" lvl="1" marL="539749" marR="0" rtl="0" algn="just">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Biểu đồ top 5 trường có điểm chuẩn cao nhất và thấp nhất</a:t>
            </a:r>
            <a:endParaRPr/>
          </a:p>
          <a:p>
            <a:pPr indent="-269874" lvl="1" marL="539749" marR="0" rtl="0" algn="just">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Biểu đồ Số đơn vị đào tạo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9FA"/>
        </a:solidFill>
      </p:bgPr>
    </p:bg>
    <p:spTree>
      <p:nvGrpSpPr>
        <p:cNvPr id="100" name="Shape 100"/>
        <p:cNvGrpSpPr/>
        <p:nvPr/>
      </p:nvGrpSpPr>
      <p:grpSpPr>
        <a:xfrm>
          <a:off x="0" y="0"/>
          <a:ext cx="0" cy="0"/>
          <a:chOff x="0" y="0"/>
          <a:chExt cx="0" cy="0"/>
        </a:xfrm>
      </p:grpSpPr>
      <p:sp>
        <p:nvSpPr>
          <p:cNvPr id="101" name="Google Shape;101;p2"/>
          <p:cNvSpPr/>
          <p:nvPr/>
        </p:nvSpPr>
        <p:spPr>
          <a:xfrm>
            <a:off x="3182530" y="3216320"/>
            <a:ext cx="11922941" cy="5861819"/>
          </a:xfrm>
          <a:custGeom>
            <a:rect b="b" l="l" r="r" t="t"/>
            <a:pathLst>
              <a:path extrusionOk="0" h="5861819" w="11922941">
                <a:moveTo>
                  <a:pt x="0" y="0"/>
                </a:moveTo>
                <a:lnTo>
                  <a:pt x="11922940" y="0"/>
                </a:lnTo>
                <a:lnTo>
                  <a:pt x="11922940" y="5861819"/>
                </a:lnTo>
                <a:lnTo>
                  <a:pt x="0" y="5861819"/>
                </a:lnTo>
                <a:lnTo>
                  <a:pt x="0" y="0"/>
                </a:lnTo>
                <a:close/>
              </a:path>
            </a:pathLst>
          </a:custGeom>
          <a:blipFill rotWithShape="1">
            <a:blip r:embed="rId3">
              <a:alphaModFix/>
            </a:blip>
            <a:stretch>
              <a:fillRect b="0" l="0" r="0" t="0"/>
            </a:stretch>
          </a:blipFill>
          <a:ln>
            <a:noFill/>
          </a:ln>
        </p:spPr>
      </p:sp>
      <p:sp>
        <p:nvSpPr>
          <p:cNvPr id="102" name="Google Shape;102;p2"/>
          <p:cNvSpPr txBox="1"/>
          <p:nvPr/>
        </p:nvSpPr>
        <p:spPr>
          <a:xfrm>
            <a:off x="711704" y="1344773"/>
            <a:ext cx="16577895" cy="1255395"/>
          </a:xfrm>
          <a:prstGeom prst="rect">
            <a:avLst/>
          </a:prstGeom>
          <a:noFill/>
          <a:ln>
            <a:noFill/>
          </a:ln>
        </p:spPr>
        <p:txBody>
          <a:bodyPr anchorCtr="0" anchor="t" bIns="0" lIns="0" spcFirstLastPara="1" rIns="0" wrap="square" tIns="0">
            <a:spAutoFit/>
          </a:bodyPr>
          <a:lstStyle/>
          <a:p>
            <a:pPr indent="0" lvl="0" marL="0" marR="0" rtl="0" algn="ctr">
              <a:lnSpc>
                <a:spcPct val="105999"/>
              </a:lnSpc>
              <a:spcBef>
                <a:spcPts val="0"/>
              </a:spcBef>
              <a:spcAft>
                <a:spcPts val="0"/>
              </a:spcAft>
              <a:buNone/>
            </a:pPr>
            <a:r>
              <a:rPr b="1" i="0" lang="en-US" sz="9000" u="none" cap="none" strike="noStrike">
                <a:solidFill>
                  <a:srgbClr val="23185B"/>
                </a:solidFill>
                <a:latin typeface="Bricolage Grotesque"/>
                <a:ea typeface="Bricolage Grotesque"/>
                <a:cs typeface="Bricolage Grotesque"/>
                <a:sym typeface="Bricolage Grotesque"/>
              </a:rPr>
              <a:t>Thành viên nhóm 10</a:t>
            </a:r>
            <a:endParaRPr/>
          </a:p>
        </p:txBody>
      </p:sp>
      <p:sp>
        <p:nvSpPr>
          <p:cNvPr id="103" name="Google Shape;103;p2"/>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2/52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grpSp>
        <p:nvGrpSpPr>
          <p:cNvPr id="599" name="Google Shape;599;p20"/>
          <p:cNvGrpSpPr/>
          <p:nvPr/>
        </p:nvGrpSpPr>
        <p:grpSpPr>
          <a:xfrm>
            <a:off x="-803731" y="1351746"/>
            <a:ext cx="5543965" cy="8269270"/>
            <a:chOff x="0" y="-38100"/>
            <a:chExt cx="1460139" cy="2177915"/>
          </a:xfrm>
        </p:grpSpPr>
        <p:sp>
          <p:nvSpPr>
            <p:cNvPr id="600" name="Google Shape;600;p20"/>
            <p:cNvSpPr/>
            <p:nvPr/>
          </p:nvSpPr>
          <p:spPr>
            <a:xfrm>
              <a:off x="0" y="0"/>
              <a:ext cx="1460139" cy="2139815"/>
            </a:xfrm>
            <a:custGeom>
              <a:rect b="b" l="l" r="r" t="t"/>
              <a:pathLst>
                <a:path extrusionOk="0" h="2139815" w="1460139">
                  <a:moveTo>
                    <a:pt x="71219" y="0"/>
                  </a:moveTo>
                  <a:lnTo>
                    <a:pt x="1388920" y="0"/>
                  </a:lnTo>
                  <a:cubicBezTo>
                    <a:pt x="1407808" y="0"/>
                    <a:pt x="1425923" y="7503"/>
                    <a:pt x="1439279" y="20860"/>
                  </a:cubicBezTo>
                  <a:cubicBezTo>
                    <a:pt x="1452636" y="34216"/>
                    <a:pt x="1460139" y="52331"/>
                    <a:pt x="1460139" y="71219"/>
                  </a:cubicBezTo>
                  <a:lnTo>
                    <a:pt x="1460139" y="2068595"/>
                  </a:lnTo>
                  <a:cubicBezTo>
                    <a:pt x="1460139" y="2107929"/>
                    <a:pt x="1428253" y="2139815"/>
                    <a:pt x="1388920" y="2139815"/>
                  </a:cubicBezTo>
                  <a:lnTo>
                    <a:pt x="71219" y="2139815"/>
                  </a:lnTo>
                  <a:cubicBezTo>
                    <a:pt x="31886" y="2139815"/>
                    <a:pt x="0" y="2107929"/>
                    <a:pt x="0" y="2068595"/>
                  </a:cubicBezTo>
                  <a:lnTo>
                    <a:pt x="0" y="71219"/>
                  </a:lnTo>
                  <a:cubicBezTo>
                    <a:pt x="0" y="31886"/>
                    <a:pt x="31886" y="0"/>
                    <a:pt x="71219"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txBox="1"/>
            <p:nvPr/>
          </p:nvSpPr>
          <p:spPr>
            <a:xfrm>
              <a:off x="0" y="-38100"/>
              <a:ext cx="1460139" cy="217791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602" name="Google Shape;602;p20"/>
          <p:cNvGrpSpPr/>
          <p:nvPr/>
        </p:nvGrpSpPr>
        <p:grpSpPr>
          <a:xfrm>
            <a:off x="158977" y="1531191"/>
            <a:ext cx="4241825" cy="1349949"/>
            <a:chOff x="0" y="-85725"/>
            <a:chExt cx="1117189" cy="355542"/>
          </a:xfrm>
        </p:grpSpPr>
        <p:sp>
          <p:nvSpPr>
            <p:cNvPr id="603" name="Google Shape;603;p20"/>
            <p:cNvSpPr/>
            <p:nvPr/>
          </p:nvSpPr>
          <p:spPr>
            <a:xfrm>
              <a:off x="0" y="0"/>
              <a:ext cx="1117189" cy="269817"/>
            </a:xfrm>
            <a:custGeom>
              <a:rect b="b" l="l" r="r" t="t"/>
              <a:pathLst>
                <a:path extrusionOk="0" h="269817" w="1117189">
                  <a:moveTo>
                    <a:pt x="47454" y="0"/>
                  </a:moveTo>
                  <a:lnTo>
                    <a:pt x="1069735" y="0"/>
                  </a:lnTo>
                  <a:cubicBezTo>
                    <a:pt x="1095943" y="0"/>
                    <a:pt x="1117189" y="21246"/>
                    <a:pt x="1117189" y="47454"/>
                  </a:cubicBezTo>
                  <a:lnTo>
                    <a:pt x="1117189" y="222364"/>
                  </a:lnTo>
                  <a:cubicBezTo>
                    <a:pt x="1117189" y="248572"/>
                    <a:pt x="1095943" y="269817"/>
                    <a:pt x="1069735" y="269817"/>
                  </a:cubicBezTo>
                  <a:lnTo>
                    <a:pt x="47454" y="269817"/>
                  </a:lnTo>
                  <a:cubicBezTo>
                    <a:pt x="21246" y="269817"/>
                    <a:pt x="0" y="248572"/>
                    <a:pt x="0" y="222364"/>
                  </a:cubicBezTo>
                  <a:lnTo>
                    <a:pt x="0" y="47454"/>
                  </a:lnTo>
                  <a:cubicBezTo>
                    <a:pt x="0" y="21246"/>
                    <a:pt x="21246" y="0"/>
                    <a:pt x="4745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txBox="1"/>
            <p:nvPr/>
          </p:nvSpPr>
          <p:spPr>
            <a:xfrm>
              <a:off x="0" y="-85725"/>
              <a:ext cx="1117189" cy="355542"/>
            </a:xfrm>
            <a:prstGeom prst="rect">
              <a:avLst/>
            </a:prstGeom>
            <a:noFill/>
            <a:ln>
              <a:noFill/>
            </a:ln>
          </p:spPr>
          <p:txBody>
            <a:bodyPr anchorCtr="0" anchor="ctr" bIns="50800" lIns="50800" spcFirstLastPara="1" rIns="50800" wrap="square" tIns="50800">
              <a:noAutofit/>
            </a:bodyPr>
            <a:lstStyle/>
            <a:p>
              <a:pPr indent="0" lvl="0" marL="0" marR="0" rtl="0" algn="ctr">
                <a:lnSpc>
                  <a:spcPct val="140004"/>
                </a:lnSpc>
                <a:spcBef>
                  <a:spcPts val="0"/>
                </a:spcBef>
                <a:spcAft>
                  <a:spcPts val="0"/>
                </a:spcAft>
                <a:buNone/>
              </a:pPr>
              <a:r>
                <a:rPr b="1" i="0" lang="en-US" sz="4282" u="none" cap="none" strike="noStrike">
                  <a:solidFill>
                    <a:srgbClr val="FFFFFF"/>
                  </a:solidFill>
                  <a:latin typeface="Bricolage Grotesque"/>
                  <a:ea typeface="Bricolage Grotesque"/>
                  <a:cs typeface="Bricolage Grotesque"/>
                  <a:sym typeface="Bricolage Grotesque"/>
                </a:rPr>
                <a:t>Dashboard</a:t>
              </a:r>
              <a:endParaRPr/>
            </a:p>
          </p:txBody>
        </p:sp>
      </p:grpSp>
      <p:sp>
        <p:nvSpPr>
          <p:cNvPr id="605" name="Google Shape;605;p20"/>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13/52</a:t>
            </a:r>
            <a:endParaRPr/>
          </a:p>
        </p:txBody>
      </p:sp>
      <p:grpSp>
        <p:nvGrpSpPr>
          <p:cNvPr id="606" name="Google Shape;606;p20"/>
          <p:cNvGrpSpPr/>
          <p:nvPr/>
        </p:nvGrpSpPr>
        <p:grpSpPr>
          <a:xfrm>
            <a:off x="-180456" y="4183972"/>
            <a:ext cx="4920691" cy="820302"/>
            <a:chOff x="0" y="-47625"/>
            <a:chExt cx="1295984" cy="216047"/>
          </a:xfrm>
        </p:grpSpPr>
        <p:sp>
          <p:nvSpPr>
            <p:cNvPr id="607" name="Google Shape;607;p20"/>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môn</a:t>
              </a:r>
              <a:endParaRPr/>
            </a:p>
          </p:txBody>
        </p:sp>
      </p:grpSp>
      <p:grpSp>
        <p:nvGrpSpPr>
          <p:cNvPr id="609" name="Google Shape;609;p20"/>
          <p:cNvGrpSpPr/>
          <p:nvPr/>
        </p:nvGrpSpPr>
        <p:grpSpPr>
          <a:xfrm>
            <a:off x="-180456" y="6197247"/>
            <a:ext cx="4920691" cy="820302"/>
            <a:chOff x="0" y="-47625"/>
            <a:chExt cx="1295984" cy="216047"/>
          </a:xfrm>
        </p:grpSpPr>
        <p:sp>
          <p:nvSpPr>
            <p:cNvPr id="610" name="Google Shape;610;p20"/>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chuẩn </a:t>
              </a:r>
              <a:endParaRPr/>
            </a:p>
          </p:txBody>
        </p:sp>
      </p:grpSp>
      <p:grpSp>
        <p:nvGrpSpPr>
          <p:cNvPr id="612" name="Google Shape;612;p20"/>
          <p:cNvGrpSpPr/>
          <p:nvPr/>
        </p:nvGrpSpPr>
        <p:grpSpPr>
          <a:xfrm>
            <a:off x="-180456" y="5190610"/>
            <a:ext cx="4920691" cy="820302"/>
            <a:chOff x="0" y="-47625"/>
            <a:chExt cx="1295984" cy="216047"/>
          </a:xfrm>
        </p:grpSpPr>
        <p:sp>
          <p:nvSpPr>
            <p:cNvPr id="613" name="Google Shape;613;p20"/>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tổ hợp</a:t>
              </a:r>
              <a:endParaRPr/>
            </a:p>
          </p:txBody>
        </p:sp>
      </p:grpSp>
      <p:grpSp>
        <p:nvGrpSpPr>
          <p:cNvPr id="615" name="Google Shape;615;p20"/>
          <p:cNvGrpSpPr/>
          <p:nvPr/>
        </p:nvGrpSpPr>
        <p:grpSpPr>
          <a:xfrm>
            <a:off x="-180456" y="7198672"/>
            <a:ext cx="5366196" cy="885677"/>
            <a:chOff x="0" y="-47625"/>
            <a:chExt cx="1413319" cy="233264"/>
          </a:xfrm>
        </p:grpSpPr>
        <p:sp>
          <p:nvSpPr>
            <p:cNvPr id="616" name="Google Shape;616;p20"/>
            <p:cNvSpPr/>
            <p:nvPr/>
          </p:nvSpPr>
          <p:spPr>
            <a:xfrm>
              <a:off x="0" y="0"/>
              <a:ext cx="1413319" cy="185639"/>
            </a:xfrm>
            <a:custGeom>
              <a:rect b="b" l="l" r="r" t="t"/>
              <a:pathLst>
                <a:path extrusionOk="0" h="185639" w="1413319">
                  <a:moveTo>
                    <a:pt x="24526" y="0"/>
                  </a:moveTo>
                  <a:lnTo>
                    <a:pt x="1388793" y="0"/>
                  </a:lnTo>
                  <a:cubicBezTo>
                    <a:pt x="1402338" y="0"/>
                    <a:pt x="1413319" y="10981"/>
                    <a:pt x="1413319" y="24526"/>
                  </a:cubicBezTo>
                  <a:lnTo>
                    <a:pt x="1413319" y="161113"/>
                  </a:lnTo>
                  <a:cubicBezTo>
                    <a:pt x="1413319" y="167618"/>
                    <a:pt x="1410735" y="173856"/>
                    <a:pt x="1406136" y="178456"/>
                  </a:cubicBezTo>
                  <a:cubicBezTo>
                    <a:pt x="1401536" y="183055"/>
                    <a:pt x="1395298" y="185639"/>
                    <a:pt x="1388793" y="185639"/>
                  </a:cubicBezTo>
                  <a:lnTo>
                    <a:pt x="24526" y="185639"/>
                  </a:lnTo>
                  <a:cubicBezTo>
                    <a:pt x="18021" y="185639"/>
                    <a:pt x="11783" y="183055"/>
                    <a:pt x="7184" y="178456"/>
                  </a:cubicBezTo>
                  <a:cubicBezTo>
                    <a:pt x="2584" y="173856"/>
                    <a:pt x="0" y="167618"/>
                    <a:pt x="0" y="161113"/>
                  </a:cubicBezTo>
                  <a:lnTo>
                    <a:pt x="0" y="24526"/>
                  </a:lnTo>
                  <a:cubicBezTo>
                    <a:pt x="0" y="18021"/>
                    <a:pt x="2584" y="11783"/>
                    <a:pt x="7184" y="7184"/>
                  </a:cubicBezTo>
                  <a:cubicBezTo>
                    <a:pt x="11783" y="2584"/>
                    <a:pt x="18021" y="0"/>
                    <a:pt x="2452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txBox="1"/>
            <p:nvPr/>
          </p:nvSpPr>
          <p:spPr>
            <a:xfrm>
              <a:off x="0" y="-47625"/>
              <a:ext cx="1413319"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Gợi ý chọn trường</a:t>
              </a:r>
              <a:endParaRPr/>
            </a:p>
          </p:txBody>
        </p:sp>
      </p:grpSp>
      <p:grpSp>
        <p:nvGrpSpPr>
          <p:cNvPr id="618" name="Google Shape;618;p20"/>
          <p:cNvGrpSpPr/>
          <p:nvPr/>
        </p:nvGrpSpPr>
        <p:grpSpPr>
          <a:xfrm>
            <a:off x="-598136" y="3182557"/>
            <a:ext cx="5338371" cy="820302"/>
            <a:chOff x="0" y="-47625"/>
            <a:chExt cx="1405991" cy="216047"/>
          </a:xfrm>
        </p:grpSpPr>
        <p:sp>
          <p:nvSpPr>
            <p:cNvPr id="619" name="Google Shape;619;p20"/>
            <p:cNvSpPr/>
            <p:nvPr/>
          </p:nvSpPr>
          <p:spPr>
            <a:xfrm>
              <a:off x="0" y="0"/>
              <a:ext cx="1405991" cy="168422"/>
            </a:xfrm>
            <a:custGeom>
              <a:rect b="b" l="l" r="r" t="t"/>
              <a:pathLst>
                <a:path extrusionOk="0" h="168422" w="1405991">
                  <a:moveTo>
                    <a:pt x="24654" y="0"/>
                  </a:moveTo>
                  <a:lnTo>
                    <a:pt x="1381337" y="0"/>
                  </a:lnTo>
                  <a:cubicBezTo>
                    <a:pt x="1387875" y="0"/>
                    <a:pt x="1394146" y="2597"/>
                    <a:pt x="1398770" y="7221"/>
                  </a:cubicBezTo>
                  <a:cubicBezTo>
                    <a:pt x="1403393" y="11845"/>
                    <a:pt x="1405991" y="18115"/>
                    <a:pt x="1405991" y="24654"/>
                  </a:cubicBezTo>
                  <a:lnTo>
                    <a:pt x="1405991" y="143767"/>
                  </a:lnTo>
                  <a:cubicBezTo>
                    <a:pt x="1405991" y="150306"/>
                    <a:pt x="1403393" y="156577"/>
                    <a:pt x="1398770" y="161201"/>
                  </a:cubicBezTo>
                  <a:cubicBezTo>
                    <a:pt x="1394146" y="165824"/>
                    <a:pt x="1387875" y="168422"/>
                    <a:pt x="1381337" y="168422"/>
                  </a:cubicBezTo>
                  <a:lnTo>
                    <a:pt x="24654" y="168422"/>
                  </a:lnTo>
                  <a:cubicBezTo>
                    <a:pt x="11038" y="168422"/>
                    <a:pt x="0" y="157384"/>
                    <a:pt x="0" y="143767"/>
                  </a:cubicBezTo>
                  <a:lnTo>
                    <a:pt x="0" y="24654"/>
                  </a:lnTo>
                  <a:cubicBezTo>
                    <a:pt x="0" y="11038"/>
                    <a:pt x="11038" y="0"/>
                    <a:pt x="24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txBox="1"/>
            <p:nvPr/>
          </p:nvSpPr>
          <p:spPr>
            <a:xfrm>
              <a:off x="0" y="-47625"/>
              <a:ext cx="1405991"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Tổng quan Dashbard</a:t>
              </a:r>
              <a:endParaRPr/>
            </a:p>
          </p:txBody>
        </p:sp>
      </p:grpSp>
      <p:sp>
        <p:nvSpPr>
          <p:cNvPr id="621" name="Google Shape;621;p20"/>
          <p:cNvSpPr txBox="1"/>
          <p:nvPr/>
        </p:nvSpPr>
        <p:spPr>
          <a:xfrm>
            <a:off x="5665046" y="2936875"/>
            <a:ext cx="11209416" cy="4365625"/>
          </a:xfrm>
          <a:prstGeom prst="rect">
            <a:avLst/>
          </a:prstGeom>
          <a:noFill/>
          <a:ln>
            <a:noFill/>
          </a:ln>
        </p:spPr>
        <p:txBody>
          <a:bodyPr anchorCtr="0" anchor="t" bIns="0" lIns="0" spcFirstLastPara="1" rIns="0" wrap="square" tIns="0">
            <a:spAutoFit/>
          </a:bodyPr>
          <a:lstStyle/>
          <a:p>
            <a:pPr indent="-269874" lvl="1" marL="539749" marR="0" rtl="0" algn="just">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Tìm kiếm và gợi ý ngành học và trường đại học phù hợp dựa trên khoảng điểm xét tuyển của người dùng.</a:t>
            </a:r>
            <a:endParaRPr/>
          </a:p>
          <a:p>
            <a:pPr indent="-269874" lvl="1" marL="539749" marR="0" rtl="0" algn="just">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Lọc dữ liệu theo các tiêu chí như trường, khu vực, phương thức xét tuyển, và tổ hợp môn thi.</a:t>
            </a:r>
            <a:endParaRPr/>
          </a:p>
          <a:p>
            <a:pPr indent="-269874" lvl="1" marL="539749" marR="0" rtl="0" algn="just">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Thống kê số lượng phân ngành, số ngành phù hợp, điểm chuẩn cao nhất và điểm chuẩn trung bình.</a:t>
            </a:r>
            <a:endParaRPr/>
          </a:p>
          <a:p>
            <a:pPr indent="-269874" lvl="1" marL="539749" marR="0" rtl="0" algn="just">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Trực quan hóa dữ liệu bằng biểu đồ cây (tree map) để dễ dàng so sánh các ngành học theo phân ngành và tên ngành.</a:t>
            </a:r>
            <a:endParaRPr/>
          </a:p>
          <a:p>
            <a:pPr indent="-269874" lvl="1" marL="539749" marR="0" rtl="0" algn="just">
              <a:lnSpc>
                <a:spcPct val="140016"/>
              </a:lnSpc>
              <a:spcBef>
                <a:spcPts val="0"/>
              </a:spcBef>
              <a:spcAft>
                <a:spcPts val="0"/>
              </a:spcAft>
              <a:buClr>
                <a:srgbClr val="23185B"/>
              </a:buClr>
              <a:buSzPts val="2499"/>
              <a:buFont typeface="Arial"/>
              <a:buChar char="•"/>
            </a:pPr>
            <a:r>
              <a:rPr b="0" i="0" lang="en-US" sz="2499" u="none" cap="none" strike="noStrike">
                <a:solidFill>
                  <a:srgbClr val="23185B"/>
                </a:solidFill>
                <a:latin typeface="Bricolage Grotesque"/>
                <a:ea typeface="Bricolage Grotesque"/>
                <a:cs typeface="Bricolage Grotesque"/>
                <a:sym typeface="Bricolage Grotesque"/>
              </a:rPr>
              <a:t>Chi tiết về từng ngành học khi người dùng tương tác với biểu đồ cột để cung cấp thông tin chi tiết và dễ hiểu.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grpSp>
        <p:nvGrpSpPr>
          <p:cNvPr id="626" name="Google Shape;626;p21"/>
          <p:cNvGrpSpPr/>
          <p:nvPr/>
        </p:nvGrpSpPr>
        <p:grpSpPr>
          <a:xfrm>
            <a:off x="-803731" y="1351746"/>
            <a:ext cx="5543965" cy="8269270"/>
            <a:chOff x="0" y="-38100"/>
            <a:chExt cx="1460139" cy="2177915"/>
          </a:xfrm>
        </p:grpSpPr>
        <p:sp>
          <p:nvSpPr>
            <p:cNvPr id="627" name="Google Shape;627;p21"/>
            <p:cNvSpPr/>
            <p:nvPr/>
          </p:nvSpPr>
          <p:spPr>
            <a:xfrm>
              <a:off x="0" y="0"/>
              <a:ext cx="1460139" cy="2139815"/>
            </a:xfrm>
            <a:custGeom>
              <a:rect b="b" l="l" r="r" t="t"/>
              <a:pathLst>
                <a:path extrusionOk="0" h="2139815" w="1460139">
                  <a:moveTo>
                    <a:pt x="71219" y="0"/>
                  </a:moveTo>
                  <a:lnTo>
                    <a:pt x="1388920" y="0"/>
                  </a:lnTo>
                  <a:cubicBezTo>
                    <a:pt x="1407808" y="0"/>
                    <a:pt x="1425923" y="7503"/>
                    <a:pt x="1439279" y="20860"/>
                  </a:cubicBezTo>
                  <a:cubicBezTo>
                    <a:pt x="1452636" y="34216"/>
                    <a:pt x="1460139" y="52331"/>
                    <a:pt x="1460139" y="71219"/>
                  </a:cubicBezTo>
                  <a:lnTo>
                    <a:pt x="1460139" y="2068595"/>
                  </a:lnTo>
                  <a:cubicBezTo>
                    <a:pt x="1460139" y="2107929"/>
                    <a:pt x="1428253" y="2139815"/>
                    <a:pt x="1388920" y="2139815"/>
                  </a:cubicBezTo>
                  <a:lnTo>
                    <a:pt x="71219" y="2139815"/>
                  </a:lnTo>
                  <a:cubicBezTo>
                    <a:pt x="31886" y="2139815"/>
                    <a:pt x="0" y="2107929"/>
                    <a:pt x="0" y="2068595"/>
                  </a:cubicBezTo>
                  <a:lnTo>
                    <a:pt x="0" y="71219"/>
                  </a:lnTo>
                  <a:cubicBezTo>
                    <a:pt x="0" y="31886"/>
                    <a:pt x="31886" y="0"/>
                    <a:pt x="71219"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txBox="1"/>
            <p:nvPr/>
          </p:nvSpPr>
          <p:spPr>
            <a:xfrm>
              <a:off x="0" y="-38100"/>
              <a:ext cx="1460139" cy="2177915"/>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629" name="Google Shape;629;p21"/>
          <p:cNvGrpSpPr/>
          <p:nvPr/>
        </p:nvGrpSpPr>
        <p:grpSpPr>
          <a:xfrm>
            <a:off x="158977" y="1531191"/>
            <a:ext cx="4241825" cy="1349949"/>
            <a:chOff x="0" y="-85725"/>
            <a:chExt cx="1117189" cy="355542"/>
          </a:xfrm>
        </p:grpSpPr>
        <p:sp>
          <p:nvSpPr>
            <p:cNvPr id="630" name="Google Shape;630;p21"/>
            <p:cNvSpPr/>
            <p:nvPr/>
          </p:nvSpPr>
          <p:spPr>
            <a:xfrm>
              <a:off x="0" y="0"/>
              <a:ext cx="1117189" cy="269817"/>
            </a:xfrm>
            <a:custGeom>
              <a:rect b="b" l="l" r="r" t="t"/>
              <a:pathLst>
                <a:path extrusionOk="0" h="269817" w="1117189">
                  <a:moveTo>
                    <a:pt x="47454" y="0"/>
                  </a:moveTo>
                  <a:lnTo>
                    <a:pt x="1069735" y="0"/>
                  </a:lnTo>
                  <a:cubicBezTo>
                    <a:pt x="1095943" y="0"/>
                    <a:pt x="1117189" y="21246"/>
                    <a:pt x="1117189" y="47454"/>
                  </a:cubicBezTo>
                  <a:lnTo>
                    <a:pt x="1117189" y="222364"/>
                  </a:lnTo>
                  <a:cubicBezTo>
                    <a:pt x="1117189" y="248572"/>
                    <a:pt x="1095943" y="269817"/>
                    <a:pt x="1069735" y="269817"/>
                  </a:cubicBezTo>
                  <a:lnTo>
                    <a:pt x="47454" y="269817"/>
                  </a:lnTo>
                  <a:cubicBezTo>
                    <a:pt x="21246" y="269817"/>
                    <a:pt x="0" y="248572"/>
                    <a:pt x="0" y="222364"/>
                  </a:cubicBezTo>
                  <a:lnTo>
                    <a:pt x="0" y="47454"/>
                  </a:lnTo>
                  <a:cubicBezTo>
                    <a:pt x="0" y="21246"/>
                    <a:pt x="21246" y="0"/>
                    <a:pt x="4745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txBox="1"/>
            <p:nvPr/>
          </p:nvSpPr>
          <p:spPr>
            <a:xfrm>
              <a:off x="0" y="-85725"/>
              <a:ext cx="1117189" cy="355542"/>
            </a:xfrm>
            <a:prstGeom prst="rect">
              <a:avLst/>
            </a:prstGeom>
            <a:noFill/>
            <a:ln>
              <a:noFill/>
            </a:ln>
          </p:spPr>
          <p:txBody>
            <a:bodyPr anchorCtr="0" anchor="ctr" bIns="50800" lIns="50800" spcFirstLastPara="1" rIns="50800" wrap="square" tIns="50800">
              <a:noAutofit/>
            </a:bodyPr>
            <a:lstStyle/>
            <a:p>
              <a:pPr indent="0" lvl="0" marL="0" marR="0" rtl="0" algn="ctr">
                <a:lnSpc>
                  <a:spcPct val="140004"/>
                </a:lnSpc>
                <a:spcBef>
                  <a:spcPts val="0"/>
                </a:spcBef>
                <a:spcAft>
                  <a:spcPts val="0"/>
                </a:spcAft>
                <a:buNone/>
              </a:pPr>
              <a:r>
                <a:rPr b="1" i="0" lang="en-US" sz="4282" u="none" cap="none" strike="noStrike">
                  <a:solidFill>
                    <a:srgbClr val="FFFFFF"/>
                  </a:solidFill>
                  <a:latin typeface="Bricolage Grotesque"/>
                  <a:ea typeface="Bricolage Grotesque"/>
                  <a:cs typeface="Bricolage Grotesque"/>
                  <a:sym typeface="Bricolage Grotesque"/>
                </a:rPr>
                <a:t>Dashboard</a:t>
              </a:r>
              <a:endParaRPr/>
            </a:p>
          </p:txBody>
        </p:sp>
      </p:grpSp>
      <p:grpSp>
        <p:nvGrpSpPr>
          <p:cNvPr id="632" name="Google Shape;632;p21"/>
          <p:cNvGrpSpPr/>
          <p:nvPr/>
        </p:nvGrpSpPr>
        <p:grpSpPr>
          <a:xfrm>
            <a:off x="-180456" y="4183972"/>
            <a:ext cx="4920691" cy="820302"/>
            <a:chOff x="0" y="-47625"/>
            <a:chExt cx="1295984" cy="216047"/>
          </a:xfrm>
        </p:grpSpPr>
        <p:sp>
          <p:nvSpPr>
            <p:cNvPr id="633" name="Google Shape;633;p21"/>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môn</a:t>
              </a:r>
              <a:endParaRPr/>
            </a:p>
          </p:txBody>
        </p:sp>
      </p:grpSp>
      <p:grpSp>
        <p:nvGrpSpPr>
          <p:cNvPr id="635" name="Google Shape;635;p21"/>
          <p:cNvGrpSpPr/>
          <p:nvPr/>
        </p:nvGrpSpPr>
        <p:grpSpPr>
          <a:xfrm>
            <a:off x="-180456" y="6197247"/>
            <a:ext cx="4920691" cy="820302"/>
            <a:chOff x="0" y="-47625"/>
            <a:chExt cx="1295984" cy="216047"/>
          </a:xfrm>
        </p:grpSpPr>
        <p:sp>
          <p:nvSpPr>
            <p:cNvPr id="636" name="Google Shape;636;p21"/>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chuẩn </a:t>
              </a:r>
              <a:endParaRPr/>
            </a:p>
          </p:txBody>
        </p:sp>
      </p:grpSp>
      <p:grpSp>
        <p:nvGrpSpPr>
          <p:cNvPr id="638" name="Google Shape;638;p21"/>
          <p:cNvGrpSpPr/>
          <p:nvPr/>
        </p:nvGrpSpPr>
        <p:grpSpPr>
          <a:xfrm>
            <a:off x="-180456" y="5190610"/>
            <a:ext cx="4920691" cy="820302"/>
            <a:chOff x="0" y="-47625"/>
            <a:chExt cx="1295984" cy="216047"/>
          </a:xfrm>
        </p:grpSpPr>
        <p:sp>
          <p:nvSpPr>
            <p:cNvPr id="639" name="Google Shape;639;p21"/>
            <p:cNvSpPr/>
            <p:nvPr/>
          </p:nvSpPr>
          <p:spPr>
            <a:xfrm>
              <a:off x="0" y="0"/>
              <a:ext cx="1295984" cy="168422"/>
            </a:xfrm>
            <a:custGeom>
              <a:rect b="b" l="l" r="r" t="t"/>
              <a:pathLst>
                <a:path extrusionOk="0" h="168422" w="1295984">
                  <a:moveTo>
                    <a:pt x="26747" y="0"/>
                  </a:moveTo>
                  <a:lnTo>
                    <a:pt x="1269238" y="0"/>
                  </a:lnTo>
                  <a:cubicBezTo>
                    <a:pt x="1276331" y="0"/>
                    <a:pt x="1283134" y="2818"/>
                    <a:pt x="1288151" y="7834"/>
                  </a:cubicBezTo>
                  <a:cubicBezTo>
                    <a:pt x="1293167" y="12850"/>
                    <a:pt x="1295984" y="19653"/>
                    <a:pt x="1295984" y="26747"/>
                  </a:cubicBezTo>
                  <a:lnTo>
                    <a:pt x="1295984" y="141675"/>
                  </a:lnTo>
                  <a:cubicBezTo>
                    <a:pt x="1295984" y="156447"/>
                    <a:pt x="1284010" y="168422"/>
                    <a:pt x="1269238" y="168422"/>
                  </a:cubicBezTo>
                  <a:lnTo>
                    <a:pt x="26747" y="168422"/>
                  </a:lnTo>
                  <a:cubicBezTo>
                    <a:pt x="11975" y="168422"/>
                    <a:pt x="0" y="156447"/>
                    <a:pt x="0" y="141675"/>
                  </a:cubicBezTo>
                  <a:lnTo>
                    <a:pt x="0" y="26747"/>
                  </a:lnTo>
                  <a:cubicBezTo>
                    <a:pt x="0" y="11975"/>
                    <a:pt x="11975" y="0"/>
                    <a:pt x="267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txBox="1"/>
            <p:nvPr/>
          </p:nvSpPr>
          <p:spPr>
            <a:xfrm>
              <a:off x="0" y="-47625"/>
              <a:ext cx="1295984"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Điểm thi theo tổ hợp</a:t>
              </a:r>
              <a:endParaRPr/>
            </a:p>
          </p:txBody>
        </p:sp>
      </p:grpSp>
      <p:grpSp>
        <p:nvGrpSpPr>
          <p:cNvPr id="641" name="Google Shape;641;p21"/>
          <p:cNvGrpSpPr/>
          <p:nvPr/>
        </p:nvGrpSpPr>
        <p:grpSpPr>
          <a:xfrm>
            <a:off x="-180456" y="7198672"/>
            <a:ext cx="5366196" cy="885677"/>
            <a:chOff x="0" y="-47625"/>
            <a:chExt cx="1413319" cy="233264"/>
          </a:xfrm>
        </p:grpSpPr>
        <p:sp>
          <p:nvSpPr>
            <p:cNvPr id="642" name="Google Shape;642;p21"/>
            <p:cNvSpPr/>
            <p:nvPr/>
          </p:nvSpPr>
          <p:spPr>
            <a:xfrm>
              <a:off x="0" y="0"/>
              <a:ext cx="1413319" cy="185639"/>
            </a:xfrm>
            <a:custGeom>
              <a:rect b="b" l="l" r="r" t="t"/>
              <a:pathLst>
                <a:path extrusionOk="0" h="185639" w="1413319">
                  <a:moveTo>
                    <a:pt x="24526" y="0"/>
                  </a:moveTo>
                  <a:lnTo>
                    <a:pt x="1388793" y="0"/>
                  </a:lnTo>
                  <a:cubicBezTo>
                    <a:pt x="1402338" y="0"/>
                    <a:pt x="1413319" y="10981"/>
                    <a:pt x="1413319" y="24526"/>
                  </a:cubicBezTo>
                  <a:lnTo>
                    <a:pt x="1413319" y="161113"/>
                  </a:lnTo>
                  <a:cubicBezTo>
                    <a:pt x="1413319" y="167618"/>
                    <a:pt x="1410735" y="173856"/>
                    <a:pt x="1406136" y="178456"/>
                  </a:cubicBezTo>
                  <a:cubicBezTo>
                    <a:pt x="1401536" y="183055"/>
                    <a:pt x="1395298" y="185639"/>
                    <a:pt x="1388793" y="185639"/>
                  </a:cubicBezTo>
                  <a:lnTo>
                    <a:pt x="24526" y="185639"/>
                  </a:lnTo>
                  <a:cubicBezTo>
                    <a:pt x="18021" y="185639"/>
                    <a:pt x="11783" y="183055"/>
                    <a:pt x="7184" y="178456"/>
                  </a:cubicBezTo>
                  <a:cubicBezTo>
                    <a:pt x="2584" y="173856"/>
                    <a:pt x="0" y="167618"/>
                    <a:pt x="0" y="161113"/>
                  </a:cubicBezTo>
                  <a:lnTo>
                    <a:pt x="0" y="24526"/>
                  </a:lnTo>
                  <a:cubicBezTo>
                    <a:pt x="0" y="18021"/>
                    <a:pt x="2584" y="11783"/>
                    <a:pt x="7184" y="7184"/>
                  </a:cubicBezTo>
                  <a:cubicBezTo>
                    <a:pt x="11783" y="2584"/>
                    <a:pt x="18021" y="0"/>
                    <a:pt x="2452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txBox="1"/>
            <p:nvPr/>
          </p:nvSpPr>
          <p:spPr>
            <a:xfrm>
              <a:off x="0" y="-47625"/>
              <a:ext cx="1413319"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Gợi ý chọn trường</a:t>
              </a:r>
              <a:endParaRPr/>
            </a:p>
          </p:txBody>
        </p:sp>
      </p:grpSp>
      <p:grpSp>
        <p:nvGrpSpPr>
          <p:cNvPr id="644" name="Google Shape;644;p21"/>
          <p:cNvGrpSpPr/>
          <p:nvPr/>
        </p:nvGrpSpPr>
        <p:grpSpPr>
          <a:xfrm>
            <a:off x="-598136" y="3182557"/>
            <a:ext cx="5338371" cy="820302"/>
            <a:chOff x="0" y="-47625"/>
            <a:chExt cx="1405991" cy="216047"/>
          </a:xfrm>
        </p:grpSpPr>
        <p:sp>
          <p:nvSpPr>
            <p:cNvPr id="645" name="Google Shape;645;p21"/>
            <p:cNvSpPr/>
            <p:nvPr/>
          </p:nvSpPr>
          <p:spPr>
            <a:xfrm>
              <a:off x="0" y="0"/>
              <a:ext cx="1405991" cy="168422"/>
            </a:xfrm>
            <a:custGeom>
              <a:rect b="b" l="l" r="r" t="t"/>
              <a:pathLst>
                <a:path extrusionOk="0" h="168422" w="1405991">
                  <a:moveTo>
                    <a:pt x="24654" y="0"/>
                  </a:moveTo>
                  <a:lnTo>
                    <a:pt x="1381337" y="0"/>
                  </a:lnTo>
                  <a:cubicBezTo>
                    <a:pt x="1387875" y="0"/>
                    <a:pt x="1394146" y="2597"/>
                    <a:pt x="1398770" y="7221"/>
                  </a:cubicBezTo>
                  <a:cubicBezTo>
                    <a:pt x="1403393" y="11845"/>
                    <a:pt x="1405991" y="18115"/>
                    <a:pt x="1405991" y="24654"/>
                  </a:cubicBezTo>
                  <a:lnTo>
                    <a:pt x="1405991" y="143767"/>
                  </a:lnTo>
                  <a:cubicBezTo>
                    <a:pt x="1405991" y="150306"/>
                    <a:pt x="1403393" y="156577"/>
                    <a:pt x="1398770" y="161201"/>
                  </a:cubicBezTo>
                  <a:cubicBezTo>
                    <a:pt x="1394146" y="165824"/>
                    <a:pt x="1387875" y="168422"/>
                    <a:pt x="1381337" y="168422"/>
                  </a:cubicBezTo>
                  <a:lnTo>
                    <a:pt x="24654" y="168422"/>
                  </a:lnTo>
                  <a:cubicBezTo>
                    <a:pt x="11038" y="168422"/>
                    <a:pt x="0" y="157384"/>
                    <a:pt x="0" y="143767"/>
                  </a:cubicBezTo>
                  <a:lnTo>
                    <a:pt x="0" y="24654"/>
                  </a:lnTo>
                  <a:cubicBezTo>
                    <a:pt x="0" y="11038"/>
                    <a:pt x="11038" y="0"/>
                    <a:pt x="24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txBox="1"/>
            <p:nvPr/>
          </p:nvSpPr>
          <p:spPr>
            <a:xfrm>
              <a:off x="0" y="-47625"/>
              <a:ext cx="1405991" cy="2160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Tổng quan Dashbard</a:t>
              </a:r>
              <a:endParaRPr/>
            </a:p>
          </p:txBody>
        </p:sp>
      </p:grpSp>
      <p:sp>
        <p:nvSpPr>
          <p:cNvPr id="647" name="Google Shape;647;p21"/>
          <p:cNvSpPr/>
          <p:nvPr/>
        </p:nvSpPr>
        <p:spPr>
          <a:xfrm>
            <a:off x="6252076" y="1659316"/>
            <a:ext cx="10465112" cy="7798791"/>
          </a:xfrm>
          <a:custGeom>
            <a:rect b="b" l="l" r="r" t="t"/>
            <a:pathLst>
              <a:path extrusionOk="0" h="7798791" w="10465112">
                <a:moveTo>
                  <a:pt x="0" y="0"/>
                </a:moveTo>
                <a:lnTo>
                  <a:pt x="10465112" y="0"/>
                </a:lnTo>
                <a:lnTo>
                  <a:pt x="10465112" y="7798791"/>
                </a:lnTo>
                <a:lnTo>
                  <a:pt x="0" y="7798791"/>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grpSp>
        <p:nvGrpSpPr>
          <p:cNvPr id="652" name="Google Shape;652;p22"/>
          <p:cNvGrpSpPr/>
          <p:nvPr/>
        </p:nvGrpSpPr>
        <p:grpSpPr>
          <a:xfrm>
            <a:off x="9620854" y="1278042"/>
            <a:ext cx="6111589" cy="8166022"/>
            <a:chOff x="0" y="-38100"/>
            <a:chExt cx="1609637" cy="2150722"/>
          </a:xfrm>
        </p:grpSpPr>
        <p:sp>
          <p:nvSpPr>
            <p:cNvPr id="653" name="Google Shape;653;p22"/>
            <p:cNvSpPr/>
            <p:nvPr/>
          </p:nvSpPr>
          <p:spPr>
            <a:xfrm>
              <a:off x="0" y="0"/>
              <a:ext cx="1609637" cy="2112622"/>
            </a:xfrm>
            <a:custGeom>
              <a:rect b="b" l="l" r="r" t="t"/>
              <a:pathLst>
                <a:path extrusionOk="0" h="2112622" w="1609637">
                  <a:moveTo>
                    <a:pt x="64605" y="0"/>
                  </a:moveTo>
                  <a:lnTo>
                    <a:pt x="1545032" y="0"/>
                  </a:lnTo>
                  <a:cubicBezTo>
                    <a:pt x="1562166" y="0"/>
                    <a:pt x="1578599" y="6807"/>
                    <a:pt x="1590714" y="18922"/>
                  </a:cubicBezTo>
                  <a:cubicBezTo>
                    <a:pt x="1602830" y="31038"/>
                    <a:pt x="1609637" y="47471"/>
                    <a:pt x="1609637" y="64605"/>
                  </a:cubicBezTo>
                  <a:lnTo>
                    <a:pt x="1609637" y="2048017"/>
                  </a:lnTo>
                  <a:cubicBezTo>
                    <a:pt x="1609637" y="2065151"/>
                    <a:pt x="1602830" y="2081584"/>
                    <a:pt x="1590714" y="2093700"/>
                  </a:cubicBezTo>
                  <a:cubicBezTo>
                    <a:pt x="1578599" y="2105815"/>
                    <a:pt x="1562166" y="2112622"/>
                    <a:pt x="1545032" y="2112622"/>
                  </a:cubicBezTo>
                  <a:lnTo>
                    <a:pt x="64605" y="2112622"/>
                  </a:lnTo>
                  <a:cubicBezTo>
                    <a:pt x="47471" y="2112622"/>
                    <a:pt x="31038" y="2105815"/>
                    <a:pt x="18922" y="2093700"/>
                  </a:cubicBezTo>
                  <a:cubicBezTo>
                    <a:pt x="6807" y="2081584"/>
                    <a:pt x="0" y="2065151"/>
                    <a:pt x="0" y="2048017"/>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txBox="1"/>
            <p:nvPr/>
          </p:nvSpPr>
          <p:spPr>
            <a:xfrm>
              <a:off x="0" y="-38100"/>
              <a:ext cx="1609637" cy="2150722"/>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0" i="0" lang="en-US" sz="1682" u="none" cap="none" strike="noStrike">
                  <a:solidFill>
                    <a:srgbClr val="23185B"/>
                  </a:solidFill>
                  <a:latin typeface="Bricolage Grotesque"/>
                  <a:ea typeface="Bricolage Grotesque"/>
                  <a:cs typeface="Bricolage Grotesque"/>
                  <a:sym typeface="Bricolage Grotesque"/>
                </a:rPr>
                <a:t>a</a:t>
              </a:r>
              <a:endParaRPr/>
            </a:p>
          </p:txBody>
        </p:sp>
      </p:grpSp>
      <p:sp>
        <p:nvSpPr>
          <p:cNvPr id="655" name="Google Shape;655;p22"/>
          <p:cNvSpPr txBox="1"/>
          <p:nvPr/>
        </p:nvSpPr>
        <p:spPr>
          <a:xfrm>
            <a:off x="1324665" y="3433060"/>
            <a:ext cx="7471627" cy="4133996"/>
          </a:xfrm>
          <a:prstGeom prst="rect">
            <a:avLst/>
          </a:prstGeom>
          <a:noFill/>
          <a:ln>
            <a:noFill/>
          </a:ln>
        </p:spPr>
        <p:txBody>
          <a:bodyPr anchorCtr="0" anchor="t" bIns="0" lIns="0" spcFirstLastPara="1" rIns="0" wrap="square" tIns="0">
            <a:spAutoFit/>
          </a:bodyPr>
          <a:lstStyle/>
          <a:p>
            <a:pPr indent="0" lvl="0" marL="0" marR="0" rtl="0" algn="l">
              <a:lnSpc>
                <a:spcPct val="106008"/>
              </a:lnSpc>
              <a:spcBef>
                <a:spcPts val="0"/>
              </a:spcBef>
              <a:spcAft>
                <a:spcPts val="0"/>
              </a:spcAft>
              <a:buNone/>
            </a:pPr>
            <a:r>
              <a:rPr b="1" i="0" lang="en-US" sz="10186" u="none" cap="none" strike="noStrike">
                <a:solidFill>
                  <a:srgbClr val="23185B"/>
                </a:solidFill>
                <a:latin typeface="Bricolage Grotesque"/>
                <a:ea typeface="Bricolage Grotesque"/>
                <a:cs typeface="Bricolage Grotesque"/>
                <a:sym typeface="Bricolage Grotesque"/>
              </a:rPr>
              <a:t>03</a:t>
            </a:r>
            <a:endParaRPr/>
          </a:p>
          <a:p>
            <a:pPr indent="0" lvl="0" marL="0" marR="0" rtl="0" algn="l">
              <a:lnSpc>
                <a:spcPct val="106008"/>
              </a:lnSpc>
              <a:spcBef>
                <a:spcPts val="0"/>
              </a:spcBef>
              <a:spcAft>
                <a:spcPts val="0"/>
              </a:spcAft>
              <a:buNone/>
            </a:pPr>
            <a:r>
              <a:rPr b="1" i="0" lang="en-US" sz="10186" u="none" cap="none" strike="noStrike">
                <a:solidFill>
                  <a:srgbClr val="23185B"/>
                </a:solidFill>
                <a:latin typeface="Bricolage Grotesque"/>
                <a:ea typeface="Bricolage Grotesque"/>
                <a:cs typeface="Bricolage Grotesque"/>
                <a:sym typeface="Bricolage Grotesque"/>
              </a:rPr>
              <a:t>Đánh giá dashboard</a:t>
            </a:r>
            <a:endParaRPr/>
          </a:p>
        </p:txBody>
      </p:sp>
      <p:grpSp>
        <p:nvGrpSpPr>
          <p:cNvPr id="656" name="Google Shape;656;p22"/>
          <p:cNvGrpSpPr/>
          <p:nvPr/>
        </p:nvGrpSpPr>
        <p:grpSpPr>
          <a:xfrm>
            <a:off x="10195812" y="2468362"/>
            <a:ext cx="4920691" cy="828526"/>
            <a:chOff x="0" y="-47625"/>
            <a:chExt cx="1295984" cy="218213"/>
          </a:xfrm>
        </p:grpSpPr>
        <p:sp>
          <p:nvSpPr>
            <p:cNvPr id="657" name="Google Shape;657;p22"/>
            <p:cNvSpPr/>
            <p:nvPr/>
          </p:nvSpPr>
          <p:spPr>
            <a:xfrm>
              <a:off x="0" y="0"/>
              <a:ext cx="1295984" cy="170588"/>
            </a:xfrm>
            <a:custGeom>
              <a:rect b="b" l="l" r="r" t="t"/>
              <a:pathLst>
                <a:path extrusionOk="0" h="170588" w="1295984">
                  <a:moveTo>
                    <a:pt x="26747" y="0"/>
                  </a:moveTo>
                  <a:lnTo>
                    <a:pt x="1269238" y="0"/>
                  </a:lnTo>
                  <a:cubicBezTo>
                    <a:pt x="1276331" y="0"/>
                    <a:pt x="1283134" y="2818"/>
                    <a:pt x="1288151" y="7834"/>
                  </a:cubicBezTo>
                  <a:cubicBezTo>
                    <a:pt x="1293167" y="12850"/>
                    <a:pt x="1295984" y="19653"/>
                    <a:pt x="1295984" y="26747"/>
                  </a:cubicBezTo>
                  <a:lnTo>
                    <a:pt x="1295984" y="143841"/>
                  </a:lnTo>
                  <a:cubicBezTo>
                    <a:pt x="1295984" y="158613"/>
                    <a:pt x="1284010" y="170588"/>
                    <a:pt x="1269238" y="170588"/>
                  </a:cubicBezTo>
                  <a:lnTo>
                    <a:pt x="26747" y="170588"/>
                  </a:lnTo>
                  <a:cubicBezTo>
                    <a:pt x="11975" y="170588"/>
                    <a:pt x="0" y="158613"/>
                    <a:pt x="0" y="143841"/>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txBox="1"/>
            <p:nvPr/>
          </p:nvSpPr>
          <p:spPr>
            <a:xfrm>
              <a:off x="0" y="-47625"/>
              <a:ext cx="1295984"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659" name="Google Shape;659;p22"/>
          <p:cNvGrpSpPr/>
          <p:nvPr/>
        </p:nvGrpSpPr>
        <p:grpSpPr>
          <a:xfrm>
            <a:off x="10216303" y="3211311"/>
            <a:ext cx="4920691" cy="809477"/>
            <a:chOff x="0" y="-47625"/>
            <a:chExt cx="1295984" cy="213195"/>
          </a:xfrm>
        </p:grpSpPr>
        <p:sp>
          <p:nvSpPr>
            <p:cNvPr id="660" name="Google Shape;660;p22"/>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2"/>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662" name="Google Shape;662;p22"/>
          <p:cNvGrpSpPr/>
          <p:nvPr/>
        </p:nvGrpSpPr>
        <p:grpSpPr>
          <a:xfrm>
            <a:off x="10195812" y="3935211"/>
            <a:ext cx="4920691" cy="809477"/>
            <a:chOff x="0" y="-47625"/>
            <a:chExt cx="1295984" cy="213195"/>
          </a:xfrm>
        </p:grpSpPr>
        <p:sp>
          <p:nvSpPr>
            <p:cNvPr id="663" name="Google Shape;663;p22"/>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665" name="Google Shape;665;p22"/>
          <p:cNvGrpSpPr/>
          <p:nvPr/>
        </p:nvGrpSpPr>
        <p:grpSpPr>
          <a:xfrm>
            <a:off x="10195812" y="4659111"/>
            <a:ext cx="4920691" cy="809477"/>
            <a:chOff x="0" y="-47625"/>
            <a:chExt cx="1295984" cy="213195"/>
          </a:xfrm>
        </p:grpSpPr>
        <p:sp>
          <p:nvSpPr>
            <p:cNvPr id="666" name="Google Shape;666;p22"/>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668" name="Google Shape;668;p22"/>
          <p:cNvGrpSpPr/>
          <p:nvPr/>
        </p:nvGrpSpPr>
        <p:grpSpPr>
          <a:xfrm>
            <a:off x="10153294" y="5383011"/>
            <a:ext cx="4920691" cy="809477"/>
            <a:chOff x="0" y="-47625"/>
            <a:chExt cx="1295984" cy="213195"/>
          </a:xfrm>
        </p:grpSpPr>
        <p:sp>
          <p:nvSpPr>
            <p:cNvPr id="669" name="Google Shape;669;p22"/>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671" name="Google Shape;671;p22"/>
          <p:cNvGrpSpPr/>
          <p:nvPr/>
        </p:nvGrpSpPr>
        <p:grpSpPr>
          <a:xfrm>
            <a:off x="10153294" y="6106910"/>
            <a:ext cx="4920691" cy="809477"/>
            <a:chOff x="0" y="-47625"/>
            <a:chExt cx="1295984" cy="213195"/>
          </a:xfrm>
        </p:grpSpPr>
        <p:sp>
          <p:nvSpPr>
            <p:cNvPr id="672" name="Google Shape;672;p22"/>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674" name="Google Shape;674;p22"/>
          <p:cNvGrpSpPr/>
          <p:nvPr/>
        </p:nvGrpSpPr>
        <p:grpSpPr>
          <a:xfrm>
            <a:off x="10153294" y="6830810"/>
            <a:ext cx="4920691" cy="809477"/>
            <a:chOff x="0" y="-47625"/>
            <a:chExt cx="1295984" cy="213195"/>
          </a:xfrm>
        </p:grpSpPr>
        <p:sp>
          <p:nvSpPr>
            <p:cNvPr id="675" name="Google Shape;675;p22"/>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2"/>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677" name="Google Shape;677;p22"/>
          <p:cNvGrpSpPr/>
          <p:nvPr/>
        </p:nvGrpSpPr>
        <p:grpSpPr>
          <a:xfrm>
            <a:off x="10153294" y="7554710"/>
            <a:ext cx="4920691" cy="809477"/>
            <a:chOff x="0" y="-47625"/>
            <a:chExt cx="1295984" cy="213195"/>
          </a:xfrm>
        </p:grpSpPr>
        <p:sp>
          <p:nvSpPr>
            <p:cNvPr id="678" name="Google Shape;678;p22"/>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2"/>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grpSp>
        <p:nvGrpSpPr>
          <p:cNvPr id="680" name="Google Shape;680;p22"/>
          <p:cNvGrpSpPr/>
          <p:nvPr/>
        </p:nvGrpSpPr>
        <p:grpSpPr>
          <a:xfrm>
            <a:off x="10173785" y="8291142"/>
            <a:ext cx="4920691" cy="809477"/>
            <a:chOff x="0" y="-47625"/>
            <a:chExt cx="1295984" cy="213195"/>
          </a:xfrm>
        </p:grpSpPr>
        <p:sp>
          <p:nvSpPr>
            <p:cNvPr id="681" name="Google Shape;681;p22"/>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683" name="Google Shape;683;p22"/>
          <p:cNvGrpSpPr/>
          <p:nvPr/>
        </p:nvGrpSpPr>
        <p:grpSpPr>
          <a:xfrm>
            <a:off x="9937628" y="1520446"/>
            <a:ext cx="5516140" cy="1033492"/>
            <a:chOff x="0" y="-38100"/>
            <a:chExt cx="1452811" cy="272195"/>
          </a:xfrm>
        </p:grpSpPr>
        <p:sp>
          <p:nvSpPr>
            <p:cNvPr id="684" name="Google Shape;684;p22"/>
            <p:cNvSpPr/>
            <p:nvPr/>
          </p:nvSpPr>
          <p:spPr>
            <a:xfrm>
              <a:off x="0" y="0"/>
              <a:ext cx="1452811" cy="234095"/>
            </a:xfrm>
            <a:custGeom>
              <a:rect b="b" l="l" r="r" t="t"/>
              <a:pathLst>
                <a:path extrusionOk="0" h="234095" w="1452811">
                  <a:moveTo>
                    <a:pt x="36491" y="0"/>
                  </a:moveTo>
                  <a:lnTo>
                    <a:pt x="1416319" y="0"/>
                  </a:lnTo>
                  <a:cubicBezTo>
                    <a:pt x="1425998" y="0"/>
                    <a:pt x="1435279" y="3845"/>
                    <a:pt x="1442123" y="10688"/>
                  </a:cubicBezTo>
                  <a:cubicBezTo>
                    <a:pt x="1448966" y="17531"/>
                    <a:pt x="1452811" y="26813"/>
                    <a:pt x="1452811" y="36491"/>
                  </a:cubicBezTo>
                  <a:lnTo>
                    <a:pt x="1452811" y="197604"/>
                  </a:lnTo>
                  <a:cubicBezTo>
                    <a:pt x="1452811" y="217758"/>
                    <a:pt x="1436473" y="234095"/>
                    <a:pt x="1416319" y="234095"/>
                  </a:cubicBezTo>
                  <a:lnTo>
                    <a:pt x="36491" y="234095"/>
                  </a:lnTo>
                  <a:cubicBezTo>
                    <a:pt x="26813" y="234095"/>
                    <a:pt x="17531" y="230251"/>
                    <a:pt x="10688" y="223407"/>
                  </a:cubicBezTo>
                  <a:cubicBezTo>
                    <a:pt x="3845" y="216564"/>
                    <a:pt x="0" y="207282"/>
                    <a:pt x="0" y="197604"/>
                  </a:cubicBezTo>
                  <a:lnTo>
                    <a:pt x="0" y="36491"/>
                  </a:lnTo>
                  <a:cubicBezTo>
                    <a:pt x="0" y="26813"/>
                    <a:pt x="3845" y="17531"/>
                    <a:pt x="10688" y="10688"/>
                  </a:cubicBezTo>
                  <a:cubicBezTo>
                    <a:pt x="17531" y="3845"/>
                    <a:pt x="26813" y="0"/>
                    <a:pt x="36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txBox="1"/>
            <p:nvPr/>
          </p:nvSpPr>
          <p:spPr>
            <a:xfrm>
              <a:off x="0" y="-38100"/>
              <a:ext cx="1452811" cy="272195"/>
            </a:xfrm>
            <a:prstGeom prst="rect">
              <a:avLst/>
            </a:prstGeom>
            <a:noFill/>
            <a:ln>
              <a:noFill/>
            </a:ln>
          </p:spPr>
          <p:txBody>
            <a:bodyPr anchorCtr="0" anchor="ctr" bIns="50800" lIns="50800" spcFirstLastPara="1" rIns="50800" wrap="square" tIns="50800">
              <a:noAutofit/>
            </a:bodyPr>
            <a:lstStyle/>
            <a:p>
              <a:pPr indent="0" lvl="0" marL="0" marR="0" rtl="0" algn="ctr">
                <a:lnSpc>
                  <a:spcPct val="130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86" name="Google Shape;686;p22"/>
          <p:cNvSpPr txBox="1"/>
          <p:nvPr/>
        </p:nvSpPr>
        <p:spPr>
          <a:xfrm>
            <a:off x="10435294" y="1778103"/>
            <a:ext cx="4377182" cy="657521"/>
          </a:xfrm>
          <a:prstGeom prst="rect">
            <a:avLst/>
          </a:prstGeom>
          <a:noFill/>
          <a:ln>
            <a:noFill/>
          </a:ln>
        </p:spPr>
        <p:txBody>
          <a:bodyPr anchorCtr="0" anchor="t" bIns="0" lIns="0" spcFirstLastPara="1" rIns="0" wrap="square" tIns="0">
            <a:spAutoFit/>
          </a:bodyPr>
          <a:lstStyle/>
          <a:p>
            <a:pPr indent="0" lvl="0" marL="0" marR="0" rtl="0" algn="ctr">
              <a:lnSpc>
                <a:spcPct val="135015"/>
              </a:lnSpc>
              <a:spcBef>
                <a:spcPts val="0"/>
              </a:spcBef>
              <a:spcAft>
                <a:spcPts val="0"/>
              </a:spcAft>
              <a:buNone/>
            </a:pPr>
            <a:r>
              <a:rPr b="1" i="0" lang="en-US" sz="3984" u="none" cap="none" strike="noStrike">
                <a:solidFill>
                  <a:srgbClr val="23185B"/>
                </a:solidFill>
                <a:latin typeface="Bricolage Grotesque"/>
                <a:ea typeface="Bricolage Grotesque"/>
                <a:cs typeface="Bricolage Grotesque"/>
                <a:sym typeface="Bricolage Grotesque"/>
              </a:rPr>
              <a:t>Tiêu chí đánh giá</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23"/>
          <p:cNvSpPr/>
          <p:nvPr/>
        </p:nvSpPr>
        <p:spPr>
          <a:xfrm>
            <a:off x="7304412" y="5074585"/>
            <a:ext cx="430678" cy="430678"/>
          </a:xfrm>
          <a:custGeom>
            <a:rect b="b" l="l" r="r" t="t"/>
            <a:pathLst>
              <a:path extrusionOk="0" h="430678" w="430678">
                <a:moveTo>
                  <a:pt x="0" y="0"/>
                </a:moveTo>
                <a:lnTo>
                  <a:pt x="430678" y="0"/>
                </a:lnTo>
                <a:lnTo>
                  <a:pt x="430678" y="430678"/>
                </a:lnTo>
                <a:lnTo>
                  <a:pt x="0" y="430678"/>
                </a:lnTo>
                <a:lnTo>
                  <a:pt x="0" y="0"/>
                </a:lnTo>
                <a:close/>
              </a:path>
            </a:pathLst>
          </a:custGeom>
          <a:blipFill rotWithShape="1">
            <a:blip r:embed="rId3">
              <a:alphaModFix/>
            </a:blip>
            <a:stretch>
              <a:fillRect b="0" l="0" r="0" t="0"/>
            </a:stretch>
          </a:blipFill>
          <a:ln>
            <a:noFill/>
          </a:ln>
        </p:spPr>
      </p:sp>
      <p:sp>
        <p:nvSpPr>
          <p:cNvPr id="692" name="Google Shape;692;p23"/>
          <p:cNvSpPr/>
          <p:nvPr/>
        </p:nvSpPr>
        <p:spPr>
          <a:xfrm>
            <a:off x="7304412" y="5761020"/>
            <a:ext cx="430678" cy="430678"/>
          </a:xfrm>
          <a:custGeom>
            <a:rect b="b" l="l" r="r" t="t"/>
            <a:pathLst>
              <a:path extrusionOk="0" h="430678" w="430678">
                <a:moveTo>
                  <a:pt x="0" y="0"/>
                </a:moveTo>
                <a:lnTo>
                  <a:pt x="430678" y="0"/>
                </a:lnTo>
                <a:lnTo>
                  <a:pt x="430678" y="430678"/>
                </a:lnTo>
                <a:lnTo>
                  <a:pt x="0" y="430678"/>
                </a:lnTo>
                <a:lnTo>
                  <a:pt x="0" y="0"/>
                </a:lnTo>
                <a:close/>
              </a:path>
            </a:pathLst>
          </a:custGeom>
          <a:blipFill rotWithShape="1">
            <a:blip r:embed="rId3">
              <a:alphaModFix/>
            </a:blip>
            <a:stretch>
              <a:fillRect b="0" l="0" r="0" t="0"/>
            </a:stretch>
          </a:blipFill>
          <a:ln>
            <a:noFill/>
          </a:ln>
        </p:spPr>
      </p:sp>
      <p:sp>
        <p:nvSpPr>
          <p:cNvPr id="693" name="Google Shape;693;p23"/>
          <p:cNvSpPr/>
          <p:nvPr/>
        </p:nvSpPr>
        <p:spPr>
          <a:xfrm>
            <a:off x="7304412" y="6484920"/>
            <a:ext cx="430678" cy="430678"/>
          </a:xfrm>
          <a:custGeom>
            <a:rect b="b" l="l" r="r" t="t"/>
            <a:pathLst>
              <a:path extrusionOk="0" h="430678" w="430678">
                <a:moveTo>
                  <a:pt x="0" y="0"/>
                </a:moveTo>
                <a:lnTo>
                  <a:pt x="430678" y="0"/>
                </a:lnTo>
                <a:lnTo>
                  <a:pt x="430678" y="430678"/>
                </a:lnTo>
                <a:lnTo>
                  <a:pt x="0" y="430678"/>
                </a:lnTo>
                <a:lnTo>
                  <a:pt x="0" y="0"/>
                </a:lnTo>
                <a:close/>
              </a:path>
            </a:pathLst>
          </a:custGeom>
          <a:blipFill rotWithShape="1">
            <a:blip r:embed="rId3">
              <a:alphaModFix/>
            </a:blip>
            <a:stretch>
              <a:fillRect b="0" l="0" r="0" t="0"/>
            </a:stretch>
          </a:blipFill>
          <a:ln>
            <a:noFill/>
          </a:ln>
        </p:spPr>
      </p:sp>
      <p:sp>
        <p:nvSpPr>
          <p:cNvPr id="694" name="Google Shape;694;p23"/>
          <p:cNvSpPr txBox="1"/>
          <p:nvPr/>
        </p:nvSpPr>
        <p:spPr>
          <a:xfrm>
            <a:off x="7304412" y="3324276"/>
            <a:ext cx="7619756" cy="12985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23185B"/>
                </a:solidFill>
                <a:latin typeface="Bricolage Grotesque"/>
                <a:ea typeface="Bricolage Grotesque"/>
                <a:cs typeface="Bricolage Grotesque"/>
                <a:sym typeface="Bricolage Grotesque"/>
              </a:rPr>
              <a:t>Dữ liệu được crawl từ các trang báo điện tử và các trang web uy tín: </a:t>
            </a:r>
            <a:r>
              <a:rPr b="1" i="0" lang="en-US" sz="2499" u="none" cap="none" strike="noStrike">
                <a:solidFill>
                  <a:srgbClr val="23185B"/>
                </a:solidFill>
                <a:latin typeface="Bricolage Grotesque"/>
                <a:ea typeface="Bricolage Grotesque"/>
                <a:cs typeface="Bricolage Grotesque"/>
                <a:sym typeface="Bricolage Grotesque"/>
              </a:rPr>
              <a:t>Tiền Phong, VietTimes, Học mãi, Thư viện pháp luật, Bộ Giáo dục và Đào tạo.</a:t>
            </a:r>
            <a:endParaRPr/>
          </a:p>
        </p:txBody>
      </p:sp>
      <p:sp>
        <p:nvSpPr>
          <p:cNvPr id="695" name="Google Shape;695;p23"/>
          <p:cNvSpPr txBox="1"/>
          <p:nvPr/>
        </p:nvSpPr>
        <p:spPr>
          <a:xfrm>
            <a:off x="7943343" y="5077273"/>
            <a:ext cx="2714030"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Nguồn dữ liệu uy tín</a:t>
            </a:r>
            <a:endParaRPr/>
          </a:p>
        </p:txBody>
      </p:sp>
      <p:sp>
        <p:nvSpPr>
          <p:cNvPr id="696" name="Google Shape;696;p23"/>
          <p:cNvSpPr txBox="1"/>
          <p:nvPr/>
        </p:nvSpPr>
        <p:spPr>
          <a:xfrm>
            <a:off x="7943343" y="5773868"/>
            <a:ext cx="2766298"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Cung cấp minh bạch</a:t>
            </a:r>
            <a:endParaRPr/>
          </a:p>
        </p:txBody>
      </p:sp>
      <p:sp>
        <p:nvSpPr>
          <p:cNvPr id="697" name="Google Shape;697;p23"/>
          <p:cNvSpPr txBox="1"/>
          <p:nvPr/>
        </p:nvSpPr>
        <p:spPr>
          <a:xfrm>
            <a:off x="7943343" y="6498105"/>
            <a:ext cx="7339980"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Đã kiểm tra và tiền xử lý phù hợp</a:t>
            </a:r>
            <a:endParaRPr/>
          </a:p>
        </p:txBody>
      </p:sp>
      <p:sp>
        <p:nvSpPr>
          <p:cNvPr id="698" name="Google Shape;698;p23"/>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23/52</a:t>
            </a:r>
            <a:endParaRPr/>
          </a:p>
        </p:txBody>
      </p:sp>
      <p:grpSp>
        <p:nvGrpSpPr>
          <p:cNvPr id="699" name="Google Shape;699;p23"/>
          <p:cNvGrpSpPr/>
          <p:nvPr/>
        </p:nvGrpSpPr>
        <p:grpSpPr>
          <a:xfrm>
            <a:off x="-774243" y="1126443"/>
            <a:ext cx="6111589" cy="8131857"/>
            <a:chOff x="0" y="-38100"/>
            <a:chExt cx="1609637" cy="2141724"/>
          </a:xfrm>
        </p:grpSpPr>
        <p:sp>
          <p:nvSpPr>
            <p:cNvPr id="700" name="Google Shape;700;p23"/>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702" name="Google Shape;702;p23"/>
          <p:cNvGrpSpPr/>
          <p:nvPr/>
        </p:nvGrpSpPr>
        <p:grpSpPr>
          <a:xfrm>
            <a:off x="507474" y="2096010"/>
            <a:ext cx="4030193" cy="866626"/>
            <a:chOff x="0" y="-47625"/>
            <a:chExt cx="1061450" cy="228247"/>
          </a:xfrm>
        </p:grpSpPr>
        <p:sp>
          <p:nvSpPr>
            <p:cNvPr id="703" name="Google Shape;703;p23"/>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705" name="Google Shape;705;p23"/>
          <p:cNvGrpSpPr/>
          <p:nvPr/>
        </p:nvGrpSpPr>
        <p:grpSpPr>
          <a:xfrm>
            <a:off x="507474" y="2838959"/>
            <a:ext cx="4030193" cy="809477"/>
            <a:chOff x="0" y="-47625"/>
            <a:chExt cx="1061450" cy="213195"/>
          </a:xfrm>
        </p:grpSpPr>
        <p:sp>
          <p:nvSpPr>
            <p:cNvPr id="706" name="Google Shape;706;p23"/>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3"/>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708" name="Google Shape;708;p23"/>
          <p:cNvGrpSpPr/>
          <p:nvPr/>
        </p:nvGrpSpPr>
        <p:grpSpPr>
          <a:xfrm>
            <a:off x="507474" y="3534284"/>
            <a:ext cx="4009702" cy="809477"/>
            <a:chOff x="0" y="-47625"/>
            <a:chExt cx="1056053" cy="213195"/>
          </a:xfrm>
        </p:grpSpPr>
        <p:sp>
          <p:nvSpPr>
            <p:cNvPr id="709" name="Google Shape;709;p23"/>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711" name="Google Shape;711;p23"/>
          <p:cNvGrpSpPr/>
          <p:nvPr/>
        </p:nvGrpSpPr>
        <p:grpSpPr>
          <a:xfrm>
            <a:off x="507474" y="4239134"/>
            <a:ext cx="4009702" cy="847576"/>
            <a:chOff x="0" y="-47625"/>
            <a:chExt cx="1056053" cy="223230"/>
          </a:xfrm>
        </p:grpSpPr>
        <p:sp>
          <p:nvSpPr>
            <p:cNvPr id="712" name="Google Shape;712;p23"/>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714" name="Google Shape;714;p23"/>
          <p:cNvGrpSpPr/>
          <p:nvPr/>
        </p:nvGrpSpPr>
        <p:grpSpPr>
          <a:xfrm>
            <a:off x="527964" y="4963034"/>
            <a:ext cx="4009702" cy="828526"/>
            <a:chOff x="0" y="-47625"/>
            <a:chExt cx="1056053" cy="218213"/>
          </a:xfrm>
        </p:grpSpPr>
        <p:sp>
          <p:nvSpPr>
            <p:cNvPr id="715" name="Google Shape;715;p23"/>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717" name="Google Shape;717;p23"/>
          <p:cNvGrpSpPr/>
          <p:nvPr/>
        </p:nvGrpSpPr>
        <p:grpSpPr>
          <a:xfrm>
            <a:off x="507474" y="5677409"/>
            <a:ext cx="4050684" cy="861863"/>
            <a:chOff x="0" y="-47625"/>
            <a:chExt cx="1066847" cy="226993"/>
          </a:xfrm>
        </p:grpSpPr>
        <p:sp>
          <p:nvSpPr>
            <p:cNvPr id="718" name="Google Shape;718;p23"/>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720" name="Google Shape;720;p23"/>
          <p:cNvGrpSpPr/>
          <p:nvPr/>
        </p:nvGrpSpPr>
        <p:grpSpPr>
          <a:xfrm>
            <a:off x="527964" y="6358447"/>
            <a:ext cx="4030193" cy="899963"/>
            <a:chOff x="0" y="-47625"/>
            <a:chExt cx="1061450" cy="237027"/>
          </a:xfrm>
        </p:grpSpPr>
        <p:sp>
          <p:nvSpPr>
            <p:cNvPr id="721" name="Google Shape;721;p23"/>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3"/>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723" name="Google Shape;723;p23"/>
          <p:cNvGrpSpPr/>
          <p:nvPr/>
        </p:nvGrpSpPr>
        <p:grpSpPr>
          <a:xfrm>
            <a:off x="-198130" y="2134109"/>
            <a:ext cx="5758397" cy="885677"/>
            <a:chOff x="0" y="-47625"/>
            <a:chExt cx="1516615" cy="233264"/>
          </a:xfrm>
        </p:grpSpPr>
        <p:sp>
          <p:nvSpPr>
            <p:cNvPr id="724" name="Google Shape;724;p23"/>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3"/>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Nguồn dữ liệu đáng tin cậy</a:t>
              </a:r>
              <a:endParaRPr/>
            </a:p>
          </p:txBody>
        </p:sp>
      </p:grpSp>
      <p:sp>
        <p:nvSpPr>
          <p:cNvPr id="726" name="Google Shape;726;p23"/>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727" name="Google Shape;727;p23"/>
          <p:cNvGrpSpPr/>
          <p:nvPr/>
        </p:nvGrpSpPr>
        <p:grpSpPr>
          <a:xfrm>
            <a:off x="527964" y="7806246"/>
            <a:ext cx="4030193" cy="899963"/>
            <a:chOff x="0" y="-47625"/>
            <a:chExt cx="1061450" cy="237027"/>
          </a:xfrm>
        </p:grpSpPr>
        <p:sp>
          <p:nvSpPr>
            <p:cNvPr id="728" name="Google Shape;728;p23"/>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3"/>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730" name="Google Shape;730;p23"/>
          <p:cNvGrpSpPr/>
          <p:nvPr/>
        </p:nvGrpSpPr>
        <p:grpSpPr>
          <a:xfrm>
            <a:off x="527964" y="7077584"/>
            <a:ext cx="4030193" cy="899963"/>
            <a:chOff x="0" y="-47625"/>
            <a:chExt cx="1061450" cy="237027"/>
          </a:xfrm>
        </p:grpSpPr>
        <p:sp>
          <p:nvSpPr>
            <p:cNvPr id="731" name="Google Shape;731;p23"/>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3"/>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24"/>
          <p:cNvSpPr/>
          <p:nvPr/>
        </p:nvSpPr>
        <p:spPr>
          <a:xfrm>
            <a:off x="6371647" y="1721839"/>
            <a:ext cx="430678" cy="430678"/>
          </a:xfrm>
          <a:custGeom>
            <a:rect b="b" l="l" r="r" t="t"/>
            <a:pathLst>
              <a:path extrusionOk="0" h="430678" w="430678">
                <a:moveTo>
                  <a:pt x="0" y="0"/>
                </a:moveTo>
                <a:lnTo>
                  <a:pt x="430679" y="0"/>
                </a:lnTo>
                <a:lnTo>
                  <a:pt x="430679" y="430678"/>
                </a:lnTo>
                <a:lnTo>
                  <a:pt x="0" y="430678"/>
                </a:lnTo>
                <a:lnTo>
                  <a:pt x="0" y="0"/>
                </a:lnTo>
                <a:close/>
              </a:path>
            </a:pathLst>
          </a:custGeom>
          <a:blipFill rotWithShape="1">
            <a:blip r:embed="rId3">
              <a:alphaModFix/>
            </a:blip>
            <a:stretch>
              <a:fillRect b="0" l="0" r="0" t="0"/>
            </a:stretch>
          </a:blipFill>
          <a:ln>
            <a:noFill/>
          </a:ln>
        </p:spPr>
      </p:sp>
      <p:sp>
        <p:nvSpPr>
          <p:cNvPr id="738" name="Google Shape;738;p24"/>
          <p:cNvSpPr/>
          <p:nvPr/>
        </p:nvSpPr>
        <p:spPr>
          <a:xfrm>
            <a:off x="6802326" y="5143500"/>
            <a:ext cx="6815219" cy="4523196"/>
          </a:xfrm>
          <a:custGeom>
            <a:rect b="b" l="l" r="r" t="t"/>
            <a:pathLst>
              <a:path extrusionOk="0" h="4523196" w="6815219">
                <a:moveTo>
                  <a:pt x="0" y="0"/>
                </a:moveTo>
                <a:lnTo>
                  <a:pt x="6815219" y="0"/>
                </a:lnTo>
                <a:lnTo>
                  <a:pt x="6815219" y="4523196"/>
                </a:lnTo>
                <a:lnTo>
                  <a:pt x="0" y="4523196"/>
                </a:lnTo>
                <a:lnTo>
                  <a:pt x="0" y="0"/>
                </a:lnTo>
                <a:close/>
              </a:path>
            </a:pathLst>
          </a:custGeom>
          <a:blipFill rotWithShape="1">
            <a:blip r:embed="rId4">
              <a:alphaModFix/>
            </a:blip>
            <a:stretch>
              <a:fillRect b="0" l="0" r="0" t="0"/>
            </a:stretch>
          </a:blipFill>
          <a:ln>
            <a:noFill/>
          </a:ln>
        </p:spPr>
      </p:sp>
      <p:sp>
        <p:nvSpPr>
          <p:cNvPr id="739" name="Google Shape;739;p24"/>
          <p:cNvSpPr/>
          <p:nvPr/>
        </p:nvSpPr>
        <p:spPr>
          <a:xfrm>
            <a:off x="14318871" y="5538838"/>
            <a:ext cx="3257425" cy="4082178"/>
          </a:xfrm>
          <a:custGeom>
            <a:rect b="b" l="l" r="r" t="t"/>
            <a:pathLst>
              <a:path extrusionOk="0" h="4082178" w="3257425">
                <a:moveTo>
                  <a:pt x="0" y="0"/>
                </a:moveTo>
                <a:lnTo>
                  <a:pt x="3257425" y="0"/>
                </a:lnTo>
                <a:lnTo>
                  <a:pt x="3257425" y="4082178"/>
                </a:lnTo>
                <a:lnTo>
                  <a:pt x="0" y="4082178"/>
                </a:lnTo>
                <a:lnTo>
                  <a:pt x="0" y="0"/>
                </a:lnTo>
                <a:close/>
              </a:path>
            </a:pathLst>
          </a:custGeom>
          <a:blipFill rotWithShape="1">
            <a:blip r:embed="rId5">
              <a:alphaModFix/>
            </a:blip>
            <a:stretch>
              <a:fillRect b="0" l="0" r="0" t="0"/>
            </a:stretch>
          </a:blipFill>
          <a:ln>
            <a:noFill/>
          </a:ln>
        </p:spPr>
      </p:sp>
      <p:sp>
        <p:nvSpPr>
          <p:cNvPr id="740" name="Google Shape;740;p24"/>
          <p:cNvSpPr txBox="1"/>
          <p:nvPr/>
        </p:nvSpPr>
        <p:spPr>
          <a:xfrm>
            <a:off x="7122295" y="1665819"/>
            <a:ext cx="8642665" cy="31896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Dashboard "Điểm thi theo môn" và "Điểm thi theo tổ hợp"</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Ô số liệu: Cung cấp nhanh thông tin quan trọng.</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Biểu đồ histogram: Hiển thị phổ điểm thi.</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Biểu đồ cột ngang: So sánh và xếp hạng số lượng thí sinh và điểm trung bình giữa các tỉnh thành.</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Bản đồ bong bóng: Thể hiện sự tập trung và phân bố của thí sinh giữa các tỉnh thành.</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grpSp>
        <p:nvGrpSpPr>
          <p:cNvPr id="741" name="Google Shape;741;p24"/>
          <p:cNvGrpSpPr/>
          <p:nvPr/>
        </p:nvGrpSpPr>
        <p:grpSpPr>
          <a:xfrm>
            <a:off x="-774243" y="1126443"/>
            <a:ext cx="6111589" cy="8131857"/>
            <a:chOff x="0" y="-38100"/>
            <a:chExt cx="1609637" cy="2141724"/>
          </a:xfrm>
        </p:grpSpPr>
        <p:sp>
          <p:nvSpPr>
            <p:cNvPr id="742" name="Google Shape;742;p24"/>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4"/>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744" name="Google Shape;744;p24"/>
          <p:cNvGrpSpPr/>
          <p:nvPr/>
        </p:nvGrpSpPr>
        <p:grpSpPr>
          <a:xfrm>
            <a:off x="507474" y="2096010"/>
            <a:ext cx="4030193" cy="866626"/>
            <a:chOff x="0" y="-47625"/>
            <a:chExt cx="1061450" cy="228247"/>
          </a:xfrm>
        </p:grpSpPr>
        <p:sp>
          <p:nvSpPr>
            <p:cNvPr id="745" name="Google Shape;745;p24"/>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747" name="Google Shape;747;p24"/>
          <p:cNvGrpSpPr/>
          <p:nvPr/>
        </p:nvGrpSpPr>
        <p:grpSpPr>
          <a:xfrm>
            <a:off x="507474" y="2838959"/>
            <a:ext cx="4030193" cy="809477"/>
            <a:chOff x="0" y="-47625"/>
            <a:chExt cx="1061450" cy="213195"/>
          </a:xfrm>
        </p:grpSpPr>
        <p:sp>
          <p:nvSpPr>
            <p:cNvPr id="748" name="Google Shape;748;p24"/>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750" name="Google Shape;750;p24"/>
          <p:cNvGrpSpPr/>
          <p:nvPr/>
        </p:nvGrpSpPr>
        <p:grpSpPr>
          <a:xfrm>
            <a:off x="507474" y="3534284"/>
            <a:ext cx="4009702" cy="809477"/>
            <a:chOff x="0" y="-47625"/>
            <a:chExt cx="1056053" cy="213195"/>
          </a:xfrm>
        </p:grpSpPr>
        <p:sp>
          <p:nvSpPr>
            <p:cNvPr id="751" name="Google Shape;751;p24"/>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4"/>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753" name="Google Shape;753;p24"/>
          <p:cNvGrpSpPr/>
          <p:nvPr/>
        </p:nvGrpSpPr>
        <p:grpSpPr>
          <a:xfrm>
            <a:off x="507474" y="4239134"/>
            <a:ext cx="4009702" cy="847576"/>
            <a:chOff x="0" y="-47625"/>
            <a:chExt cx="1056053" cy="223230"/>
          </a:xfrm>
        </p:grpSpPr>
        <p:sp>
          <p:nvSpPr>
            <p:cNvPr id="754" name="Google Shape;754;p24"/>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756" name="Google Shape;756;p24"/>
          <p:cNvGrpSpPr/>
          <p:nvPr/>
        </p:nvGrpSpPr>
        <p:grpSpPr>
          <a:xfrm>
            <a:off x="527964" y="4963034"/>
            <a:ext cx="4009702" cy="828526"/>
            <a:chOff x="0" y="-47625"/>
            <a:chExt cx="1056053" cy="218213"/>
          </a:xfrm>
        </p:grpSpPr>
        <p:sp>
          <p:nvSpPr>
            <p:cNvPr id="757" name="Google Shape;757;p24"/>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759" name="Google Shape;759;p24"/>
          <p:cNvGrpSpPr/>
          <p:nvPr/>
        </p:nvGrpSpPr>
        <p:grpSpPr>
          <a:xfrm>
            <a:off x="507474" y="5677409"/>
            <a:ext cx="4050684" cy="861863"/>
            <a:chOff x="0" y="-47625"/>
            <a:chExt cx="1066847" cy="226993"/>
          </a:xfrm>
        </p:grpSpPr>
        <p:sp>
          <p:nvSpPr>
            <p:cNvPr id="760" name="Google Shape;760;p24"/>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762" name="Google Shape;762;p24"/>
          <p:cNvGrpSpPr/>
          <p:nvPr/>
        </p:nvGrpSpPr>
        <p:grpSpPr>
          <a:xfrm>
            <a:off x="527964" y="6358447"/>
            <a:ext cx="4030193" cy="899963"/>
            <a:chOff x="0" y="-47625"/>
            <a:chExt cx="1061450" cy="237027"/>
          </a:xfrm>
        </p:grpSpPr>
        <p:sp>
          <p:nvSpPr>
            <p:cNvPr id="763" name="Google Shape;763;p24"/>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765" name="Google Shape;765;p24"/>
          <p:cNvGrpSpPr/>
          <p:nvPr/>
        </p:nvGrpSpPr>
        <p:grpSpPr>
          <a:xfrm>
            <a:off x="-198130" y="2753234"/>
            <a:ext cx="5758397" cy="885677"/>
            <a:chOff x="0" y="-47625"/>
            <a:chExt cx="1516615" cy="233264"/>
          </a:xfrm>
        </p:grpSpPr>
        <p:sp>
          <p:nvSpPr>
            <p:cNvPr id="766" name="Google Shape;766;p24"/>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4"/>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Phù hợp với mục đích</a:t>
              </a:r>
              <a:endParaRPr/>
            </a:p>
          </p:txBody>
        </p:sp>
      </p:grpSp>
      <p:sp>
        <p:nvSpPr>
          <p:cNvPr id="768" name="Google Shape;768;p24"/>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769" name="Google Shape;769;p24"/>
          <p:cNvGrpSpPr/>
          <p:nvPr/>
        </p:nvGrpSpPr>
        <p:grpSpPr>
          <a:xfrm>
            <a:off x="527964" y="7806246"/>
            <a:ext cx="4030193" cy="899963"/>
            <a:chOff x="0" y="-47625"/>
            <a:chExt cx="1061450" cy="237027"/>
          </a:xfrm>
        </p:grpSpPr>
        <p:sp>
          <p:nvSpPr>
            <p:cNvPr id="770" name="Google Shape;770;p24"/>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772" name="Google Shape;772;p24"/>
          <p:cNvGrpSpPr/>
          <p:nvPr/>
        </p:nvGrpSpPr>
        <p:grpSpPr>
          <a:xfrm>
            <a:off x="527964" y="7077584"/>
            <a:ext cx="4030193" cy="899963"/>
            <a:chOff x="0" y="-47625"/>
            <a:chExt cx="1061450" cy="237027"/>
          </a:xfrm>
        </p:grpSpPr>
        <p:sp>
          <p:nvSpPr>
            <p:cNvPr id="773" name="Google Shape;773;p24"/>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25"/>
          <p:cNvSpPr/>
          <p:nvPr/>
        </p:nvSpPr>
        <p:spPr>
          <a:xfrm>
            <a:off x="6787363" y="4882832"/>
            <a:ext cx="6356101" cy="4923740"/>
          </a:xfrm>
          <a:custGeom>
            <a:rect b="b" l="l" r="r" t="t"/>
            <a:pathLst>
              <a:path extrusionOk="0" h="4923740" w="6356101">
                <a:moveTo>
                  <a:pt x="0" y="0"/>
                </a:moveTo>
                <a:lnTo>
                  <a:pt x="6356100" y="0"/>
                </a:lnTo>
                <a:lnTo>
                  <a:pt x="6356100" y="4923740"/>
                </a:lnTo>
                <a:lnTo>
                  <a:pt x="0" y="4923740"/>
                </a:lnTo>
                <a:lnTo>
                  <a:pt x="0" y="0"/>
                </a:lnTo>
                <a:close/>
              </a:path>
            </a:pathLst>
          </a:custGeom>
          <a:blipFill rotWithShape="1">
            <a:blip r:embed="rId3">
              <a:alphaModFix/>
            </a:blip>
            <a:stretch>
              <a:fillRect b="0" l="0" r="0" t="0"/>
            </a:stretch>
          </a:blipFill>
          <a:ln>
            <a:noFill/>
          </a:ln>
        </p:spPr>
      </p:sp>
      <p:sp>
        <p:nvSpPr>
          <p:cNvPr id="780" name="Google Shape;780;p25"/>
          <p:cNvSpPr/>
          <p:nvPr/>
        </p:nvSpPr>
        <p:spPr>
          <a:xfrm>
            <a:off x="13391930" y="6931960"/>
            <a:ext cx="3404709" cy="2855562"/>
          </a:xfrm>
          <a:custGeom>
            <a:rect b="b" l="l" r="r" t="t"/>
            <a:pathLst>
              <a:path extrusionOk="0" h="2855562" w="3404709">
                <a:moveTo>
                  <a:pt x="0" y="0"/>
                </a:moveTo>
                <a:lnTo>
                  <a:pt x="3404709" y="0"/>
                </a:lnTo>
                <a:lnTo>
                  <a:pt x="3404709" y="2855562"/>
                </a:lnTo>
                <a:lnTo>
                  <a:pt x="0" y="2855562"/>
                </a:lnTo>
                <a:lnTo>
                  <a:pt x="0" y="0"/>
                </a:lnTo>
                <a:close/>
              </a:path>
            </a:pathLst>
          </a:custGeom>
          <a:blipFill rotWithShape="1">
            <a:blip r:embed="rId4">
              <a:alphaModFix/>
            </a:blip>
            <a:stretch>
              <a:fillRect b="0" l="0" r="0" t="0"/>
            </a:stretch>
          </a:blipFill>
          <a:ln>
            <a:noFill/>
          </a:ln>
        </p:spPr>
      </p:sp>
      <p:sp>
        <p:nvSpPr>
          <p:cNvPr id="781" name="Google Shape;781;p25"/>
          <p:cNvSpPr txBox="1"/>
          <p:nvPr/>
        </p:nvSpPr>
        <p:spPr>
          <a:xfrm>
            <a:off x="7107332" y="2220322"/>
            <a:ext cx="9689307" cy="27895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Dashboard "Điểm chuẩn"</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Ô số liệu: Cung cấp nhanh thông tin quan trọng.</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Biểu đồ cột đứng: So sánh và xếp hạng điểm chuẩn của các trường đại học.</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Bản đồ: Thể hiện vị trí địa lý của các trường đại học.</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Biểu đồ Donut: Hiển thị tỉ lệ và số lượng trường công lập và dân lập.</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grpSp>
        <p:nvGrpSpPr>
          <p:cNvPr id="782" name="Google Shape;782;p25"/>
          <p:cNvGrpSpPr/>
          <p:nvPr/>
        </p:nvGrpSpPr>
        <p:grpSpPr>
          <a:xfrm>
            <a:off x="-774243" y="1126443"/>
            <a:ext cx="6111589" cy="8131857"/>
            <a:chOff x="0" y="-38100"/>
            <a:chExt cx="1609637" cy="2141724"/>
          </a:xfrm>
        </p:grpSpPr>
        <p:sp>
          <p:nvSpPr>
            <p:cNvPr id="783" name="Google Shape;783;p25"/>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5"/>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785" name="Google Shape;785;p25"/>
          <p:cNvGrpSpPr/>
          <p:nvPr/>
        </p:nvGrpSpPr>
        <p:grpSpPr>
          <a:xfrm>
            <a:off x="507474" y="2096010"/>
            <a:ext cx="4030193" cy="866626"/>
            <a:chOff x="0" y="-47625"/>
            <a:chExt cx="1061450" cy="228247"/>
          </a:xfrm>
        </p:grpSpPr>
        <p:sp>
          <p:nvSpPr>
            <p:cNvPr id="786" name="Google Shape;786;p25"/>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5"/>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788" name="Google Shape;788;p25"/>
          <p:cNvGrpSpPr/>
          <p:nvPr/>
        </p:nvGrpSpPr>
        <p:grpSpPr>
          <a:xfrm>
            <a:off x="507474" y="2838959"/>
            <a:ext cx="4030193" cy="809477"/>
            <a:chOff x="0" y="-47625"/>
            <a:chExt cx="1061450" cy="213195"/>
          </a:xfrm>
        </p:grpSpPr>
        <p:sp>
          <p:nvSpPr>
            <p:cNvPr id="789" name="Google Shape;789;p25"/>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5"/>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791" name="Google Shape;791;p25"/>
          <p:cNvGrpSpPr/>
          <p:nvPr/>
        </p:nvGrpSpPr>
        <p:grpSpPr>
          <a:xfrm>
            <a:off x="507474" y="3534284"/>
            <a:ext cx="4009702" cy="809477"/>
            <a:chOff x="0" y="-47625"/>
            <a:chExt cx="1056053" cy="213195"/>
          </a:xfrm>
        </p:grpSpPr>
        <p:sp>
          <p:nvSpPr>
            <p:cNvPr id="792" name="Google Shape;792;p25"/>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794" name="Google Shape;794;p25"/>
          <p:cNvGrpSpPr/>
          <p:nvPr/>
        </p:nvGrpSpPr>
        <p:grpSpPr>
          <a:xfrm>
            <a:off x="507474" y="4239134"/>
            <a:ext cx="4009702" cy="847576"/>
            <a:chOff x="0" y="-47625"/>
            <a:chExt cx="1056053" cy="223230"/>
          </a:xfrm>
        </p:grpSpPr>
        <p:sp>
          <p:nvSpPr>
            <p:cNvPr id="795" name="Google Shape;795;p25"/>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797" name="Google Shape;797;p25"/>
          <p:cNvGrpSpPr/>
          <p:nvPr/>
        </p:nvGrpSpPr>
        <p:grpSpPr>
          <a:xfrm>
            <a:off x="527964" y="4963034"/>
            <a:ext cx="4009702" cy="828526"/>
            <a:chOff x="0" y="-47625"/>
            <a:chExt cx="1056053" cy="218213"/>
          </a:xfrm>
        </p:grpSpPr>
        <p:sp>
          <p:nvSpPr>
            <p:cNvPr id="798" name="Google Shape;798;p25"/>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5"/>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800" name="Google Shape;800;p25"/>
          <p:cNvGrpSpPr/>
          <p:nvPr/>
        </p:nvGrpSpPr>
        <p:grpSpPr>
          <a:xfrm>
            <a:off x="507474" y="5677409"/>
            <a:ext cx="4050684" cy="861863"/>
            <a:chOff x="0" y="-47625"/>
            <a:chExt cx="1066847" cy="226993"/>
          </a:xfrm>
        </p:grpSpPr>
        <p:sp>
          <p:nvSpPr>
            <p:cNvPr id="801" name="Google Shape;801;p25"/>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5"/>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803" name="Google Shape;803;p25"/>
          <p:cNvGrpSpPr/>
          <p:nvPr/>
        </p:nvGrpSpPr>
        <p:grpSpPr>
          <a:xfrm>
            <a:off x="527964" y="6358447"/>
            <a:ext cx="4030193" cy="899963"/>
            <a:chOff x="0" y="-47625"/>
            <a:chExt cx="1061450" cy="237027"/>
          </a:xfrm>
        </p:grpSpPr>
        <p:sp>
          <p:nvSpPr>
            <p:cNvPr id="804" name="Google Shape;804;p25"/>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5"/>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806" name="Google Shape;806;p25"/>
          <p:cNvGrpSpPr/>
          <p:nvPr/>
        </p:nvGrpSpPr>
        <p:grpSpPr>
          <a:xfrm>
            <a:off x="-198130" y="2753234"/>
            <a:ext cx="5758397" cy="885677"/>
            <a:chOff x="0" y="-47625"/>
            <a:chExt cx="1516615" cy="233264"/>
          </a:xfrm>
        </p:grpSpPr>
        <p:sp>
          <p:nvSpPr>
            <p:cNvPr id="807" name="Google Shape;807;p25"/>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5"/>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Phù hợp với mục đích</a:t>
              </a:r>
              <a:endParaRPr/>
            </a:p>
          </p:txBody>
        </p:sp>
      </p:grpSp>
      <p:sp>
        <p:nvSpPr>
          <p:cNvPr id="809" name="Google Shape;809;p25"/>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810" name="Google Shape;810;p25"/>
          <p:cNvGrpSpPr/>
          <p:nvPr/>
        </p:nvGrpSpPr>
        <p:grpSpPr>
          <a:xfrm>
            <a:off x="527964" y="7806246"/>
            <a:ext cx="4030193" cy="899963"/>
            <a:chOff x="0" y="-47625"/>
            <a:chExt cx="1061450" cy="237027"/>
          </a:xfrm>
        </p:grpSpPr>
        <p:sp>
          <p:nvSpPr>
            <p:cNvPr id="811" name="Google Shape;811;p25"/>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5"/>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813" name="Google Shape;813;p25"/>
          <p:cNvGrpSpPr/>
          <p:nvPr/>
        </p:nvGrpSpPr>
        <p:grpSpPr>
          <a:xfrm>
            <a:off x="527964" y="7077584"/>
            <a:ext cx="4030193" cy="899963"/>
            <a:chOff x="0" y="-47625"/>
            <a:chExt cx="1061450" cy="237027"/>
          </a:xfrm>
        </p:grpSpPr>
        <p:sp>
          <p:nvSpPr>
            <p:cNvPr id="814" name="Google Shape;814;p25"/>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26"/>
          <p:cNvSpPr/>
          <p:nvPr/>
        </p:nvSpPr>
        <p:spPr>
          <a:xfrm>
            <a:off x="6356684" y="2227159"/>
            <a:ext cx="430678" cy="430678"/>
          </a:xfrm>
          <a:custGeom>
            <a:rect b="b" l="l" r="r" t="t"/>
            <a:pathLst>
              <a:path extrusionOk="0" h="430678" w="430678">
                <a:moveTo>
                  <a:pt x="0" y="0"/>
                </a:moveTo>
                <a:lnTo>
                  <a:pt x="430679" y="0"/>
                </a:lnTo>
                <a:lnTo>
                  <a:pt x="430679" y="430678"/>
                </a:lnTo>
                <a:lnTo>
                  <a:pt x="0" y="430678"/>
                </a:lnTo>
                <a:lnTo>
                  <a:pt x="0" y="0"/>
                </a:lnTo>
                <a:close/>
              </a:path>
            </a:pathLst>
          </a:custGeom>
          <a:blipFill rotWithShape="1">
            <a:blip r:embed="rId3">
              <a:alphaModFix/>
            </a:blip>
            <a:stretch>
              <a:fillRect b="0" l="0" r="0" t="0"/>
            </a:stretch>
          </a:blipFill>
          <a:ln>
            <a:noFill/>
          </a:ln>
        </p:spPr>
      </p:sp>
      <p:sp>
        <p:nvSpPr>
          <p:cNvPr id="821" name="Google Shape;821;p26"/>
          <p:cNvSpPr/>
          <p:nvPr/>
        </p:nvSpPr>
        <p:spPr>
          <a:xfrm>
            <a:off x="8270721" y="4350685"/>
            <a:ext cx="6038366" cy="5455887"/>
          </a:xfrm>
          <a:custGeom>
            <a:rect b="b" l="l" r="r" t="t"/>
            <a:pathLst>
              <a:path extrusionOk="0" h="5455887" w="6038366">
                <a:moveTo>
                  <a:pt x="0" y="0"/>
                </a:moveTo>
                <a:lnTo>
                  <a:pt x="6038366" y="0"/>
                </a:lnTo>
                <a:lnTo>
                  <a:pt x="6038366" y="5455887"/>
                </a:lnTo>
                <a:lnTo>
                  <a:pt x="0" y="5455887"/>
                </a:lnTo>
                <a:lnTo>
                  <a:pt x="0" y="0"/>
                </a:lnTo>
                <a:close/>
              </a:path>
            </a:pathLst>
          </a:custGeom>
          <a:blipFill rotWithShape="1">
            <a:blip r:embed="rId4">
              <a:alphaModFix/>
            </a:blip>
            <a:stretch>
              <a:fillRect b="0" l="0" r="0" t="0"/>
            </a:stretch>
          </a:blipFill>
          <a:ln>
            <a:noFill/>
          </a:ln>
        </p:spPr>
      </p:sp>
      <p:sp>
        <p:nvSpPr>
          <p:cNvPr id="822" name="Google Shape;822;p26"/>
          <p:cNvSpPr txBox="1"/>
          <p:nvPr/>
        </p:nvSpPr>
        <p:spPr>
          <a:xfrm>
            <a:off x="7107332" y="2220322"/>
            <a:ext cx="9689307" cy="27895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Dashboard "Gợi ý chọn trường phù hợp"</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Ô số liệu: Cung cấp nhanh thông tin quan trọng.</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Biểu đồ cây phân rã (decomposition tree): Biểu diễn dữ liệu phân cấp, hỗ trợ phân tích và đưa ra quyết định bằng cách cho phép người dùng điều hướng qua các node quyết định khác nhau.</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sp>
        <p:nvSpPr>
          <p:cNvPr id="823" name="Google Shape;823;p26"/>
          <p:cNvSpPr/>
          <p:nvPr/>
        </p:nvSpPr>
        <p:spPr>
          <a:xfrm>
            <a:off x="6356684" y="2227159"/>
            <a:ext cx="430678" cy="430678"/>
          </a:xfrm>
          <a:custGeom>
            <a:rect b="b" l="l" r="r" t="t"/>
            <a:pathLst>
              <a:path extrusionOk="0" h="430678" w="430678">
                <a:moveTo>
                  <a:pt x="0" y="0"/>
                </a:moveTo>
                <a:lnTo>
                  <a:pt x="430679" y="0"/>
                </a:lnTo>
                <a:lnTo>
                  <a:pt x="430679" y="430678"/>
                </a:lnTo>
                <a:lnTo>
                  <a:pt x="0" y="430678"/>
                </a:lnTo>
                <a:lnTo>
                  <a:pt x="0" y="0"/>
                </a:lnTo>
                <a:close/>
              </a:path>
            </a:pathLst>
          </a:custGeom>
          <a:blipFill rotWithShape="1">
            <a:blip r:embed="rId3">
              <a:alphaModFix/>
            </a:blip>
            <a:stretch>
              <a:fillRect b="0" l="0" r="0" t="0"/>
            </a:stretch>
          </a:blipFill>
          <a:ln>
            <a:noFill/>
          </a:ln>
        </p:spPr>
      </p:sp>
      <p:grpSp>
        <p:nvGrpSpPr>
          <p:cNvPr id="824" name="Google Shape;824;p26"/>
          <p:cNvGrpSpPr/>
          <p:nvPr/>
        </p:nvGrpSpPr>
        <p:grpSpPr>
          <a:xfrm>
            <a:off x="-774243" y="1126443"/>
            <a:ext cx="6111589" cy="8131857"/>
            <a:chOff x="0" y="-38100"/>
            <a:chExt cx="1609637" cy="2141724"/>
          </a:xfrm>
        </p:grpSpPr>
        <p:sp>
          <p:nvSpPr>
            <p:cNvPr id="825" name="Google Shape;825;p26"/>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827" name="Google Shape;827;p26"/>
          <p:cNvGrpSpPr/>
          <p:nvPr/>
        </p:nvGrpSpPr>
        <p:grpSpPr>
          <a:xfrm>
            <a:off x="507474" y="2096010"/>
            <a:ext cx="4030193" cy="866626"/>
            <a:chOff x="0" y="-47625"/>
            <a:chExt cx="1061450" cy="228247"/>
          </a:xfrm>
        </p:grpSpPr>
        <p:sp>
          <p:nvSpPr>
            <p:cNvPr id="828" name="Google Shape;828;p26"/>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830" name="Google Shape;830;p26"/>
          <p:cNvGrpSpPr/>
          <p:nvPr/>
        </p:nvGrpSpPr>
        <p:grpSpPr>
          <a:xfrm>
            <a:off x="507474" y="2838959"/>
            <a:ext cx="4030193" cy="809477"/>
            <a:chOff x="0" y="-47625"/>
            <a:chExt cx="1061450" cy="213195"/>
          </a:xfrm>
        </p:grpSpPr>
        <p:sp>
          <p:nvSpPr>
            <p:cNvPr id="831" name="Google Shape;831;p26"/>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833" name="Google Shape;833;p26"/>
          <p:cNvGrpSpPr/>
          <p:nvPr/>
        </p:nvGrpSpPr>
        <p:grpSpPr>
          <a:xfrm>
            <a:off x="507474" y="3534284"/>
            <a:ext cx="4009702" cy="809477"/>
            <a:chOff x="0" y="-47625"/>
            <a:chExt cx="1056053" cy="213195"/>
          </a:xfrm>
        </p:grpSpPr>
        <p:sp>
          <p:nvSpPr>
            <p:cNvPr id="834" name="Google Shape;834;p26"/>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6"/>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836" name="Google Shape;836;p26"/>
          <p:cNvGrpSpPr/>
          <p:nvPr/>
        </p:nvGrpSpPr>
        <p:grpSpPr>
          <a:xfrm>
            <a:off x="507474" y="4239134"/>
            <a:ext cx="4009702" cy="847576"/>
            <a:chOff x="0" y="-47625"/>
            <a:chExt cx="1056053" cy="223230"/>
          </a:xfrm>
        </p:grpSpPr>
        <p:sp>
          <p:nvSpPr>
            <p:cNvPr id="837" name="Google Shape;837;p26"/>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6"/>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839" name="Google Shape;839;p26"/>
          <p:cNvGrpSpPr/>
          <p:nvPr/>
        </p:nvGrpSpPr>
        <p:grpSpPr>
          <a:xfrm>
            <a:off x="527964" y="4963034"/>
            <a:ext cx="4009702" cy="828526"/>
            <a:chOff x="0" y="-47625"/>
            <a:chExt cx="1056053" cy="218213"/>
          </a:xfrm>
        </p:grpSpPr>
        <p:sp>
          <p:nvSpPr>
            <p:cNvPr id="840" name="Google Shape;840;p26"/>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6"/>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842" name="Google Shape;842;p26"/>
          <p:cNvGrpSpPr/>
          <p:nvPr/>
        </p:nvGrpSpPr>
        <p:grpSpPr>
          <a:xfrm>
            <a:off x="507474" y="5677409"/>
            <a:ext cx="4050684" cy="861863"/>
            <a:chOff x="0" y="-47625"/>
            <a:chExt cx="1066847" cy="226993"/>
          </a:xfrm>
        </p:grpSpPr>
        <p:sp>
          <p:nvSpPr>
            <p:cNvPr id="843" name="Google Shape;843;p26"/>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6"/>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845" name="Google Shape;845;p26"/>
          <p:cNvGrpSpPr/>
          <p:nvPr/>
        </p:nvGrpSpPr>
        <p:grpSpPr>
          <a:xfrm>
            <a:off x="527964" y="6358447"/>
            <a:ext cx="4030193" cy="899963"/>
            <a:chOff x="0" y="-47625"/>
            <a:chExt cx="1061450" cy="237027"/>
          </a:xfrm>
        </p:grpSpPr>
        <p:sp>
          <p:nvSpPr>
            <p:cNvPr id="846" name="Google Shape;846;p26"/>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6"/>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848" name="Google Shape;848;p26"/>
          <p:cNvGrpSpPr/>
          <p:nvPr/>
        </p:nvGrpSpPr>
        <p:grpSpPr>
          <a:xfrm>
            <a:off x="-198130" y="2753234"/>
            <a:ext cx="5758397" cy="885677"/>
            <a:chOff x="0" y="-47625"/>
            <a:chExt cx="1516615" cy="233264"/>
          </a:xfrm>
        </p:grpSpPr>
        <p:sp>
          <p:nvSpPr>
            <p:cNvPr id="849" name="Google Shape;849;p26"/>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Phù hợp với mục đích</a:t>
              </a:r>
              <a:endParaRPr/>
            </a:p>
          </p:txBody>
        </p:sp>
      </p:grpSp>
      <p:sp>
        <p:nvSpPr>
          <p:cNvPr id="851" name="Google Shape;851;p26"/>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852" name="Google Shape;852;p26"/>
          <p:cNvGrpSpPr/>
          <p:nvPr/>
        </p:nvGrpSpPr>
        <p:grpSpPr>
          <a:xfrm>
            <a:off x="527964" y="7806246"/>
            <a:ext cx="4030193" cy="899963"/>
            <a:chOff x="0" y="-47625"/>
            <a:chExt cx="1061450" cy="237027"/>
          </a:xfrm>
        </p:grpSpPr>
        <p:sp>
          <p:nvSpPr>
            <p:cNvPr id="853" name="Google Shape;853;p26"/>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6"/>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855" name="Google Shape;855;p26"/>
          <p:cNvGrpSpPr/>
          <p:nvPr/>
        </p:nvGrpSpPr>
        <p:grpSpPr>
          <a:xfrm>
            <a:off x="527964" y="7077584"/>
            <a:ext cx="4030193" cy="899963"/>
            <a:chOff x="0" y="-47625"/>
            <a:chExt cx="1061450" cy="237027"/>
          </a:xfrm>
        </p:grpSpPr>
        <p:sp>
          <p:nvSpPr>
            <p:cNvPr id="856" name="Google Shape;856;p26"/>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6"/>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27"/>
          <p:cNvSpPr/>
          <p:nvPr/>
        </p:nvSpPr>
        <p:spPr>
          <a:xfrm>
            <a:off x="6356684" y="2227159"/>
            <a:ext cx="430678" cy="430678"/>
          </a:xfrm>
          <a:custGeom>
            <a:rect b="b" l="l" r="r" t="t"/>
            <a:pathLst>
              <a:path extrusionOk="0" h="430678" w="430678">
                <a:moveTo>
                  <a:pt x="0" y="0"/>
                </a:moveTo>
                <a:lnTo>
                  <a:pt x="430679" y="0"/>
                </a:lnTo>
                <a:lnTo>
                  <a:pt x="430679" y="430678"/>
                </a:lnTo>
                <a:lnTo>
                  <a:pt x="0" y="430678"/>
                </a:lnTo>
                <a:lnTo>
                  <a:pt x="0" y="0"/>
                </a:lnTo>
                <a:close/>
              </a:path>
            </a:pathLst>
          </a:custGeom>
          <a:blipFill rotWithShape="1">
            <a:blip r:embed="rId3">
              <a:alphaModFix/>
            </a:blip>
            <a:stretch>
              <a:fillRect b="0" l="0" r="0" t="0"/>
            </a:stretch>
          </a:blipFill>
          <a:ln>
            <a:noFill/>
          </a:ln>
        </p:spPr>
      </p:sp>
      <p:sp>
        <p:nvSpPr>
          <p:cNvPr id="863" name="Google Shape;863;p27"/>
          <p:cNvSpPr/>
          <p:nvPr/>
        </p:nvSpPr>
        <p:spPr>
          <a:xfrm>
            <a:off x="7424158" y="3987290"/>
            <a:ext cx="6518094" cy="5889339"/>
          </a:xfrm>
          <a:custGeom>
            <a:rect b="b" l="l" r="r" t="t"/>
            <a:pathLst>
              <a:path extrusionOk="0" h="5889339" w="6518094">
                <a:moveTo>
                  <a:pt x="0" y="0"/>
                </a:moveTo>
                <a:lnTo>
                  <a:pt x="6518094" y="0"/>
                </a:lnTo>
                <a:lnTo>
                  <a:pt x="6518094" y="5889339"/>
                </a:lnTo>
                <a:lnTo>
                  <a:pt x="0" y="5889339"/>
                </a:lnTo>
                <a:lnTo>
                  <a:pt x="0" y="0"/>
                </a:lnTo>
                <a:close/>
              </a:path>
            </a:pathLst>
          </a:custGeom>
          <a:blipFill rotWithShape="1">
            <a:blip r:embed="rId4">
              <a:alphaModFix/>
            </a:blip>
            <a:stretch>
              <a:fillRect b="0" l="0" r="0" t="0"/>
            </a:stretch>
          </a:blipFill>
          <a:ln>
            <a:noFill/>
          </a:ln>
        </p:spPr>
      </p:sp>
      <p:sp>
        <p:nvSpPr>
          <p:cNvPr id="864" name="Google Shape;864;p27"/>
          <p:cNvSpPr/>
          <p:nvPr/>
        </p:nvSpPr>
        <p:spPr>
          <a:xfrm>
            <a:off x="14380729" y="2442498"/>
            <a:ext cx="2776650" cy="3451237"/>
          </a:xfrm>
          <a:custGeom>
            <a:rect b="b" l="l" r="r" t="t"/>
            <a:pathLst>
              <a:path extrusionOk="0" h="3451237" w="2776650">
                <a:moveTo>
                  <a:pt x="0" y="0"/>
                </a:moveTo>
                <a:lnTo>
                  <a:pt x="2776650" y="0"/>
                </a:lnTo>
                <a:lnTo>
                  <a:pt x="2776650" y="3451237"/>
                </a:lnTo>
                <a:lnTo>
                  <a:pt x="0" y="3451237"/>
                </a:lnTo>
                <a:lnTo>
                  <a:pt x="0" y="0"/>
                </a:lnTo>
                <a:close/>
              </a:path>
            </a:pathLst>
          </a:custGeom>
          <a:blipFill rotWithShape="1">
            <a:blip r:embed="rId5">
              <a:alphaModFix/>
            </a:blip>
            <a:stretch>
              <a:fillRect b="0" l="0" r="0" t="0"/>
            </a:stretch>
          </a:blipFill>
          <a:ln>
            <a:noFill/>
          </a:ln>
        </p:spPr>
      </p:sp>
      <p:sp>
        <p:nvSpPr>
          <p:cNvPr id="865" name="Google Shape;865;p27"/>
          <p:cNvSpPr/>
          <p:nvPr/>
        </p:nvSpPr>
        <p:spPr>
          <a:xfrm>
            <a:off x="14375509" y="6289463"/>
            <a:ext cx="2797758" cy="3507911"/>
          </a:xfrm>
          <a:custGeom>
            <a:rect b="b" l="l" r="r" t="t"/>
            <a:pathLst>
              <a:path extrusionOk="0" h="3507911" w="2797758">
                <a:moveTo>
                  <a:pt x="0" y="0"/>
                </a:moveTo>
                <a:lnTo>
                  <a:pt x="2797758" y="0"/>
                </a:lnTo>
                <a:lnTo>
                  <a:pt x="2797758" y="3507911"/>
                </a:lnTo>
                <a:lnTo>
                  <a:pt x="0" y="3507911"/>
                </a:lnTo>
                <a:lnTo>
                  <a:pt x="0" y="0"/>
                </a:lnTo>
                <a:close/>
              </a:path>
            </a:pathLst>
          </a:custGeom>
          <a:blipFill rotWithShape="1">
            <a:blip r:embed="rId6">
              <a:alphaModFix/>
            </a:blip>
            <a:stretch>
              <a:fillRect b="0" l="0" r="0" t="0"/>
            </a:stretch>
          </a:blipFill>
          <a:ln>
            <a:noFill/>
          </a:ln>
        </p:spPr>
      </p:sp>
      <p:sp>
        <p:nvSpPr>
          <p:cNvPr id="866" name="Google Shape;866;p27"/>
          <p:cNvSpPr txBox="1"/>
          <p:nvPr/>
        </p:nvSpPr>
        <p:spPr>
          <a:xfrm>
            <a:off x="7107332" y="2220322"/>
            <a:ext cx="7268177" cy="19894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Biểu đồ dễ hiểu</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Sử dụng công cụ trực quan đơn giản và dễ hiểu.</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Sử dụng biểu đồ cột và bản đồ quen thuộc.</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Biểu đồ cây phân rã kèm hướng dẫn.</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grpSp>
        <p:nvGrpSpPr>
          <p:cNvPr id="867" name="Google Shape;867;p27"/>
          <p:cNvGrpSpPr/>
          <p:nvPr/>
        </p:nvGrpSpPr>
        <p:grpSpPr>
          <a:xfrm>
            <a:off x="-774243" y="1126443"/>
            <a:ext cx="6111589" cy="8131857"/>
            <a:chOff x="0" y="-38100"/>
            <a:chExt cx="1609637" cy="2141724"/>
          </a:xfrm>
        </p:grpSpPr>
        <p:sp>
          <p:nvSpPr>
            <p:cNvPr id="868" name="Google Shape;868;p27"/>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870" name="Google Shape;870;p27"/>
          <p:cNvGrpSpPr/>
          <p:nvPr/>
        </p:nvGrpSpPr>
        <p:grpSpPr>
          <a:xfrm>
            <a:off x="507474" y="2096010"/>
            <a:ext cx="4030193" cy="866626"/>
            <a:chOff x="0" y="-47625"/>
            <a:chExt cx="1061450" cy="228247"/>
          </a:xfrm>
        </p:grpSpPr>
        <p:sp>
          <p:nvSpPr>
            <p:cNvPr id="871" name="Google Shape;871;p27"/>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873" name="Google Shape;873;p27"/>
          <p:cNvGrpSpPr/>
          <p:nvPr/>
        </p:nvGrpSpPr>
        <p:grpSpPr>
          <a:xfrm>
            <a:off x="507474" y="2838959"/>
            <a:ext cx="4030193" cy="809477"/>
            <a:chOff x="0" y="-47625"/>
            <a:chExt cx="1061450" cy="213195"/>
          </a:xfrm>
        </p:grpSpPr>
        <p:sp>
          <p:nvSpPr>
            <p:cNvPr id="874" name="Google Shape;874;p27"/>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876" name="Google Shape;876;p27"/>
          <p:cNvGrpSpPr/>
          <p:nvPr/>
        </p:nvGrpSpPr>
        <p:grpSpPr>
          <a:xfrm>
            <a:off x="507474" y="3534284"/>
            <a:ext cx="4009702" cy="809477"/>
            <a:chOff x="0" y="-47625"/>
            <a:chExt cx="1056053" cy="213195"/>
          </a:xfrm>
        </p:grpSpPr>
        <p:sp>
          <p:nvSpPr>
            <p:cNvPr id="877" name="Google Shape;877;p27"/>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879" name="Google Shape;879;p27"/>
          <p:cNvGrpSpPr/>
          <p:nvPr/>
        </p:nvGrpSpPr>
        <p:grpSpPr>
          <a:xfrm>
            <a:off x="507474" y="4239134"/>
            <a:ext cx="4009702" cy="847576"/>
            <a:chOff x="0" y="-47625"/>
            <a:chExt cx="1056053" cy="223230"/>
          </a:xfrm>
        </p:grpSpPr>
        <p:sp>
          <p:nvSpPr>
            <p:cNvPr id="880" name="Google Shape;880;p27"/>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882" name="Google Shape;882;p27"/>
          <p:cNvGrpSpPr/>
          <p:nvPr/>
        </p:nvGrpSpPr>
        <p:grpSpPr>
          <a:xfrm>
            <a:off x="507474" y="4963034"/>
            <a:ext cx="4030193" cy="828526"/>
            <a:chOff x="0" y="-47625"/>
            <a:chExt cx="1061450" cy="218213"/>
          </a:xfrm>
        </p:grpSpPr>
        <p:sp>
          <p:nvSpPr>
            <p:cNvPr id="883" name="Google Shape;883;p27"/>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885" name="Google Shape;885;p27"/>
          <p:cNvGrpSpPr/>
          <p:nvPr/>
        </p:nvGrpSpPr>
        <p:grpSpPr>
          <a:xfrm>
            <a:off x="507474" y="5677409"/>
            <a:ext cx="4050684" cy="861863"/>
            <a:chOff x="0" y="-47625"/>
            <a:chExt cx="1066847" cy="226993"/>
          </a:xfrm>
        </p:grpSpPr>
        <p:sp>
          <p:nvSpPr>
            <p:cNvPr id="886" name="Google Shape;886;p27"/>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888" name="Google Shape;888;p27"/>
          <p:cNvGrpSpPr/>
          <p:nvPr/>
        </p:nvGrpSpPr>
        <p:grpSpPr>
          <a:xfrm>
            <a:off x="527964" y="6358447"/>
            <a:ext cx="4030193" cy="899963"/>
            <a:chOff x="0" y="-47625"/>
            <a:chExt cx="1061450" cy="237027"/>
          </a:xfrm>
        </p:grpSpPr>
        <p:sp>
          <p:nvSpPr>
            <p:cNvPr id="889" name="Google Shape;889;p27"/>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891" name="Google Shape;891;p27"/>
          <p:cNvGrpSpPr/>
          <p:nvPr/>
        </p:nvGrpSpPr>
        <p:grpSpPr>
          <a:xfrm>
            <a:off x="-198130" y="3486747"/>
            <a:ext cx="5758397" cy="885677"/>
            <a:chOff x="0" y="-47625"/>
            <a:chExt cx="1516615" cy="233264"/>
          </a:xfrm>
        </p:grpSpPr>
        <p:sp>
          <p:nvSpPr>
            <p:cNvPr id="892" name="Google Shape;892;p27"/>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Rõ ràng &amp; dễ hiểu</a:t>
              </a:r>
              <a:endParaRPr/>
            </a:p>
          </p:txBody>
        </p:sp>
      </p:grpSp>
      <p:sp>
        <p:nvSpPr>
          <p:cNvPr id="894" name="Google Shape;894;p27"/>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895" name="Google Shape;895;p27"/>
          <p:cNvGrpSpPr/>
          <p:nvPr/>
        </p:nvGrpSpPr>
        <p:grpSpPr>
          <a:xfrm>
            <a:off x="527964" y="7806246"/>
            <a:ext cx="4030193" cy="899963"/>
            <a:chOff x="0" y="-47625"/>
            <a:chExt cx="1061450" cy="237027"/>
          </a:xfrm>
        </p:grpSpPr>
        <p:sp>
          <p:nvSpPr>
            <p:cNvPr id="896" name="Google Shape;896;p27"/>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898" name="Google Shape;898;p27"/>
          <p:cNvGrpSpPr/>
          <p:nvPr/>
        </p:nvGrpSpPr>
        <p:grpSpPr>
          <a:xfrm>
            <a:off x="527964" y="7077584"/>
            <a:ext cx="4030193" cy="899963"/>
            <a:chOff x="0" y="-47625"/>
            <a:chExt cx="1061450" cy="237027"/>
          </a:xfrm>
        </p:grpSpPr>
        <p:sp>
          <p:nvSpPr>
            <p:cNvPr id="899" name="Google Shape;899;p27"/>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28"/>
          <p:cNvSpPr/>
          <p:nvPr/>
        </p:nvSpPr>
        <p:spPr>
          <a:xfrm>
            <a:off x="6702668" y="3626785"/>
            <a:ext cx="430678" cy="430678"/>
          </a:xfrm>
          <a:custGeom>
            <a:rect b="b" l="l" r="r" t="t"/>
            <a:pathLst>
              <a:path extrusionOk="0" h="430678" w="430678">
                <a:moveTo>
                  <a:pt x="0" y="0"/>
                </a:moveTo>
                <a:lnTo>
                  <a:pt x="430679" y="0"/>
                </a:lnTo>
                <a:lnTo>
                  <a:pt x="430679" y="430679"/>
                </a:lnTo>
                <a:lnTo>
                  <a:pt x="0" y="430679"/>
                </a:lnTo>
                <a:lnTo>
                  <a:pt x="0" y="0"/>
                </a:lnTo>
                <a:close/>
              </a:path>
            </a:pathLst>
          </a:custGeom>
          <a:blipFill rotWithShape="1">
            <a:blip r:embed="rId3">
              <a:alphaModFix/>
            </a:blip>
            <a:stretch>
              <a:fillRect b="0" l="0" r="0" t="0"/>
            </a:stretch>
          </a:blipFill>
          <a:ln>
            <a:noFill/>
          </a:ln>
        </p:spPr>
      </p:sp>
      <p:sp>
        <p:nvSpPr>
          <p:cNvPr id="906" name="Google Shape;906;p28"/>
          <p:cNvSpPr txBox="1"/>
          <p:nvPr/>
        </p:nvSpPr>
        <p:spPr>
          <a:xfrm>
            <a:off x="7453316" y="3619949"/>
            <a:ext cx="9689307" cy="23895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Đối tượng trực quan rõ ràng</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Thông tin đối tượng trong mỗi biểu đồ chính xác và dễ nắm bắt.</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Tiêu đề biểu đồ ngắn gọn và rõ ràng.</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grpSp>
        <p:nvGrpSpPr>
          <p:cNvPr id="907" name="Google Shape;907;p28"/>
          <p:cNvGrpSpPr/>
          <p:nvPr/>
        </p:nvGrpSpPr>
        <p:grpSpPr>
          <a:xfrm>
            <a:off x="-774243" y="1126443"/>
            <a:ext cx="6111589" cy="8131857"/>
            <a:chOff x="0" y="-38100"/>
            <a:chExt cx="1609637" cy="2141724"/>
          </a:xfrm>
        </p:grpSpPr>
        <p:sp>
          <p:nvSpPr>
            <p:cNvPr id="908" name="Google Shape;908;p28"/>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910" name="Google Shape;910;p28"/>
          <p:cNvGrpSpPr/>
          <p:nvPr/>
        </p:nvGrpSpPr>
        <p:grpSpPr>
          <a:xfrm>
            <a:off x="507474" y="2096010"/>
            <a:ext cx="4030193" cy="866626"/>
            <a:chOff x="0" y="-47625"/>
            <a:chExt cx="1061450" cy="228247"/>
          </a:xfrm>
        </p:grpSpPr>
        <p:sp>
          <p:nvSpPr>
            <p:cNvPr id="911" name="Google Shape;911;p28"/>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913" name="Google Shape;913;p28"/>
          <p:cNvGrpSpPr/>
          <p:nvPr/>
        </p:nvGrpSpPr>
        <p:grpSpPr>
          <a:xfrm>
            <a:off x="507474" y="2838959"/>
            <a:ext cx="4030193" cy="809477"/>
            <a:chOff x="0" y="-47625"/>
            <a:chExt cx="1061450" cy="213195"/>
          </a:xfrm>
        </p:grpSpPr>
        <p:sp>
          <p:nvSpPr>
            <p:cNvPr id="914" name="Google Shape;914;p28"/>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916" name="Google Shape;916;p28"/>
          <p:cNvGrpSpPr/>
          <p:nvPr/>
        </p:nvGrpSpPr>
        <p:grpSpPr>
          <a:xfrm>
            <a:off x="507474" y="3534284"/>
            <a:ext cx="4009702" cy="809477"/>
            <a:chOff x="0" y="-47625"/>
            <a:chExt cx="1056053" cy="213195"/>
          </a:xfrm>
        </p:grpSpPr>
        <p:sp>
          <p:nvSpPr>
            <p:cNvPr id="917" name="Google Shape;917;p28"/>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919" name="Google Shape;919;p28"/>
          <p:cNvGrpSpPr/>
          <p:nvPr/>
        </p:nvGrpSpPr>
        <p:grpSpPr>
          <a:xfrm>
            <a:off x="507474" y="4239134"/>
            <a:ext cx="4009702" cy="847576"/>
            <a:chOff x="0" y="-47625"/>
            <a:chExt cx="1056053" cy="223230"/>
          </a:xfrm>
        </p:grpSpPr>
        <p:sp>
          <p:nvSpPr>
            <p:cNvPr id="920" name="Google Shape;920;p28"/>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922" name="Google Shape;922;p28"/>
          <p:cNvGrpSpPr/>
          <p:nvPr/>
        </p:nvGrpSpPr>
        <p:grpSpPr>
          <a:xfrm>
            <a:off x="527964" y="4963034"/>
            <a:ext cx="4009702" cy="828526"/>
            <a:chOff x="0" y="-47625"/>
            <a:chExt cx="1056053" cy="218213"/>
          </a:xfrm>
        </p:grpSpPr>
        <p:sp>
          <p:nvSpPr>
            <p:cNvPr id="923" name="Google Shape;923;p28"/>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925" name="Google Shape;925;p28"/>
          <p:cNvGrpSpPr/>
          <p:nvPr/>
        </p:nvGrpSpPr>
        <p:grpSpPr>
          <a:xfrm>
            <a:off x="507474" y="5677409"/>
            <a:ext cx="4050684" cy="861863"/>
            <a:chOff x="0" y="-47625"/>
            <a:chExt cx="1066847" cy="226993"/>
          </a:xfrm>
        </p:grpSpPr>
        <p:sp>
          <p:nvSpPr>
            <p:cNvPr id="926" name="Google Shape;926;p28"/>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928" name="Google Shape;928;p28"/>
          <p:cNvGrpSpPr/>
          <p:nvPr/>
        </p:nvGrpSpPr>
        <p:grpSpPr>
          <a:xfrm>
            <a:off x="527964" y="6358447"/>
            <a:ext cx="4030193" cy="899963"/>
            <a:chOff x="0" y="-47625"/>
            <a:chExt cx="1061450" cy="237027"/>
          </a:xfrm>
        </p:grpSpPr>
        <p:sp>
          <p:nvSpPr>
            <p:cNvPr id="929" name="Google Shape;929;p28"/>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931" name="Google Shape;931;p28"/>
          <p:cNvGrpSpPr/>
          <p:nvPr/>
        </p:nvGrpSpPr>
        <p:grpSpPr>
          <a:xfrm>
            <a:off x="-198130" y="3486747"/>
            <a:ext cx="5758397" cy="885677"/>
            <a:chOff x="0" y="-47625"/>
            <a:chExt cx="1516615" cy="233264"/>
          </a:xfrm>
        </p:grpSpPr>
        <p:sp>
          <p:nvSpPr>
            <p:cNvPr id="932" name="Google Shape;932;p28"/>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Rõ ràng &amp; dễ hiểu</a:t>
              </a:r>
              <a:endParaRPr/>
            </a:p>
          </p:txBody>
        </p:sp>
      </p:grpSp>
      <p:sp>
        <p:nvSpPr>
          <p:cNvPr id="934" name="Google Shape;934;p28"/>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935" name="Google Shape;935;p28"/>
          <p:cNvGrpSpPr/>
          <p:nvPr/>
        </p:nvGrpSpPr>
        <p:grpSpPr>
          <a:xfrm>
            <a:off x="527964" y="7806246"/>
            <a:ext cx="4030193" cy="899963"/>
            <a:chOff x="0" y="-47625"/>
            <a:chExt cx="1061450" cy="237027"/>
          </a:xfrm>
        </p:grpSpPr>
        <p:sp>
          <p:nvSpPr>
            <p:cNvPr id="936" name="Google Shape;936;p28"/>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938" name="Google Shape;938;p28"/>
          <p:cNvGrpSpPr/>
          <p:nvPr/>
        </p:nvGrpSpPr>
        <p:grpSpPr>
          <a:xfrm>
            <a:off x="527964" y="7077584"/>
            <a:ext cx="4030193" cy="899963"/>
            <a:chOff x="0" y="-47625"/>
            <a:chExt cx="1061450" cy="237027"/>
          </a:xfrm>
        </p:grpSpPr>
        <p:sp>
          <p:nvSpPr>
            <p:cNvPr id="939" name="Google Shape;939;p28"/>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29"/>
          <p:cNvSpPr/>
          <p:nvPr/>
        </p:nvSpPr>
        <p:spPr>
          <a:xfrm>
            <a:off x="6442258" y="3005100"/>
            <a:ext cx="430678" cy="430678"/>
          </a:xfrm>
          <a:custGeom>
            <a:rect b="b" l="l" r="r" t="t"/>
            <a:pathLst>
              <a:path extrusionOk="0" h="430678" w="430678">
                <a:moveTo>
                  <a:pt x="0" y="0"/>
                </a:moveTo>
                <a:lnTo>
                  <a:pt x="430678" y="0"/>
                </a:lnTo>
                <a:lnTo>
                  <a:pt x="430678" y="430678"/>
                </a:lnTo>
                <a:lnTo>
                  <a:pt x="0" y="430678"/>
                </a:lnTo>
                <a:lnTo>
                  <a:pt x="0" y="0"/>
                </a:lnTo>
                <a:close/>
              </a:path>
            </a:pathLst>
          </a:custGeom>
          <a:blipFill rotWithShape="1">
            <a:blip r:embed="rId3">
              <a:alphaModFix/>
            </a:blip>
            <a:stretch>
              <a:fillRect b="0" l="0" r="0" t="0"/>
            </a:stretch>
          </a:blipFill>
          <a:ln>
            <a:noFill/>
          </a:ln>
        </p:spPr>
      </p:sp>
      <p:sp>
        <p:nvSpPr>
          <p:cNvPr id="946" name="Google Shape;946;p29"/>
          <p:cNvSpPr txBox="1"/>
          <p:nvPr/>
        </p:nvSpPr>
        <p:spPr>
          <a:xfrm>
            <a:off x="7192905" y="2998263"/>
            <a:ext cx="9689307" cy="15894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Liên kết về màu sắc</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Các biểu đồ trong Dashboard sử dụng tông màu cam ấm nhất quán để thể hiện các đối tượng chính (điểm chuẩn, điểm thi).</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grpSp>
        <p:nvGrpSpPr>
          <p:cNvPr id="947" name="Google Shape;947;p29"/>
          <p:cNvGrpSpPr/>
          <p:nvPr/>
        </p:nvGrpSpPr>
        <p:grpSpPr>
          <a:xfrm>
            <a:off x="-774243" y="1126443"/>
            <a:ext cx="6111589" cy="8131857"/>
            <a:chOff x="0" y="-38100"/>
            <a:chExt cx="1609637" cy="2141724"/>
          </a:xfrm>
        </p:grpSpPr>
        <p:sp>
          <p:nvSpPr>
            <p:cNvPr id="948" name="Google Shape;948;p29"/>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9"/>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950" name="Google Shape;950;p29"/>
          <p:cNvGrpSpPr/>
          <p:nvPr/>
        </p:nvGrpSpPr>
        <p:grpSpPr>
          <a:xfrm>
            <a:off x="507474" y="2096010"/>
            <a:ext cx="4030193" cy="866626"/>
            <a:chOff x="0" y="-47625"/>
            <a:chExt cx="1061450" cy="228247"/>
          </a:xfrm>
        </p:grpSpPr>
        <p:sp>
          <p:nvSpPr>
            <p:cNvPr id="951" name="Google Shape;951;p29"/>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9"/>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953" name="Google Shape;953;p29"/>
          <p:cNvGrpSpPr/>
          <p:nvPr/>
        </p:nvGrpSpPr>
        <p:grpSpPr>
          <a:xfrm>
            <a:off x="507474" y="2838959"/>
            <a:ext cx="4030193" cy="809477"/>
            <a:chOff x="0" y="-47625"/>
            <a:chExt cx="1061450" cy="213195"/>
          </a:xfrm>
        </p:grpSpPr>
        <p:sp>
          <p:nvSpPr>
            <p:cNvPr id="954" name="Google Shape;954;p29"/>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9"/>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956" name="Google Shape;956;p29"/>
          <p:cNvGrpSpPr/>
          <p:nvPr/>
        </p:nvGrpSpPr>
        <p:grpSpPr>
          <a:xfrm>
            <a:off x="507474" y="3534284"/>
            <a:ext cx="4009702" cy="809477"/>
            <a:chOff x="0" y="-47625"/>
            <a:chExt cx="1056053" cy="213195"/>
          </a:xfrm>
        </p:grpSpPr>
        <p:sp>
          <p:nvSpPr>
            <p:cNvPr id="957" name="Google Shape;957;p29"/>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9"/>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959" name="Google Shape;959;p29"/>
          <p:cNvGrpSpPr/>
          <p:nvPr/>
        </p:nvGrpSpPr>
        <p:grpSpPr>
          <a:xfrm>
            <a:off x="507474" y="4239134"/>
            <a:ext cx="4009702" cy="847576"/>
            <a:chOff x="0" y="-47625"/>
            <a:chExt cx="1056053" cy="223230"/>
          </a:xfrm>
        </p:grpSpPr>
        <p:sp>
          <p:nvSpPr>
            <p:cNvPr id="960" name="Google Shape;960;p29"/>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9"/>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962" name="Google Shape;962;p29"/>
          <p:cNvGrpSpPr/>
          <p:nvPr/>
        </p:nvGrpSpPr>
        <p:grpSpPr>
          <a:xfrm>
            <a:off x="527964" y="4963034"/>
            <a:ext cx="4009702" cy="828526"/>
            <a:chOff x="0" y="-47625"/>
            <a:chExt cx="1056053" cy="218213"/>
          </a:xfrm>
        </p:grpSpPr>
        <p:sp>
          <p:nvSpPr>
            <p:cNvPr id="963" name="Google Shape;963;p29"/>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9"/>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965" name="Google Shape;965;p29"/>
          <p:cNvGrpSpPr/>
          <p:nvPr/>
        </p:nvGrpSpPr>
        <p:grpSpPr>
          <a:xfrm>
            <a:off x="507474" y="5677409"/>
            <a:ext cx="4050684" cy="861863"/>
            <a:chOff x="0" y="-47625"/>
            <a:chExt cx="1066847" cy="226993"/>
          </a:xfrm>
        </p:grpSpPr>
        <p:sp>
          <p:nvSpPr>
            <p:cNvPr id="966" name="Google Shape;966;p29"/>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968" name="Google Shape;968;p29"/>
          <p:cNvGrpSpPr/>
          <p:nvPr/>
        </p:nvGrpSpPr>
        <p:grpSpPr>
          <a:xfrm>
            <a:off x="527964" y="6358447"/>
            <a:ext cx="4030193" cy="899963"/>
            <a:chOff x="0" y="-47625"/>
            <a:chExt cx="1061450" cy="237027"/>
          </a:xfrm>
        </p:grpSpPr>
        <p:sp>
          <p:nvSpPr>
            <p:cNvPr id="969" name="Google Shape;969;p29"/>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971" name="Google Shape;971;p29"/>
          <p:cNvGrpSpPr/>
          <p:nvPr/>
        </p:nvGrpSpPr>
        <p:grpSpPr>
          <a:xfrm>
            <a:off x="-198130" y="4257823"/>
            <a:ext cx="5758397" cy="885677"/>
            <a:chOff x="0" y="-47625"/>
            <a:chExt cx="1516615" cy="233264"/>
          </a:xfrm>
        </p:grpSpPr>
        <p:sp>
          <p:nvSpPr>
            <p:cNvPr id="972" name="Google Shape;972;p29"/>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Tích hợp &amp; liên kết</a:t>
              </a:r>
              <a:endParaRPr/>
            </a:p>
          </p:txBody>
        </p:sp>
      </p:grpSp>
      <p:sp>
        <p:nvSpPr>
          <p:cNvPr id="974" name="Google Shape;974;p29"/>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975" name="Google Shape;975;p29"/>
          <p:cNvGrpSpPr/>
          <p:nvPr/>
        </p:nvGrpSpPr>
        <p:grpSpPr>
          <a:xfrm>
            <a:off x="527964" y="7806246"/>
            <a:ext cx="4030193" cy="899963"/>
            <a:chOff x="0" y="-47625"/>
            <a:chExt cx="1061450" cy="237027"/>
          </a:xfrm>
        </p:grpSpPr>
        <p:sp>
          <p:nvSpPr>
            <p:cNvPr id="976" name="Google Shape;976;p29"/>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978" name="Google Shape;978;p29"/>
          <p:cNvGrpSpPr/>
          <p:nvPr/>
        </p:nvGrpSpPr>
        <p:grpSpPr>
          <a:xfrm>
            <a:off x="527964" y="7077584"/>
            <a:ext cx="4030193" cy="899963"/>
            <a:chOff x="0" y="-47625"/>
            <a:chExt cx="1061450" cy="237027"/>
          </a:xfrm>
        </p:grpSpPr>
        <p:sp>
          <p:nvSpPr>
            <p:cNvPr id="979" name="Google Shape;979;p29"/>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p:nvPr/>
        </p:nvSpPr>
        <p:spPr>
          <a:xfrm>
            <a:off x="10733707" y="1972799"/>
            <a:ext cx="6270073" cy="6341401"/>
          </a:xfrm>
          <a:custGeom>
            <a:rect b="b" l="l" r="r" t="t"/>
            <a:pathLst>
              <a:path extrusionOk="0" h="982449" w="971398">
                <a:moveTo>
                  <a:pt x="51859" y="0"/>
                </a:moveTo>
                <a:lnTo>
                  <a:pt x="919539" y="0"/>
                </a:lnTo>
                <a:cubicBezTo>
                  <a:pt x="933293" y="0"/>
                  <a:pt x="946484" y="5464"/>
                  <a:pt x="956209" y="15189"/>
                </a:cubicBezTo>
                <a:cubicBezTo>
                  <a:pt x="965935" y="24915"/>
                  <a:pt x="971398" y="38105"/>
                  <a:pt x="971398" y="51859"/>
                </a:cubicBezTo>
                <a:lnTo>
                  <a:pt x="971398" y="930590"/>
                </a:lnTo>
                <a:cubicBezTo>
                  <a:pt x="971398" y="959231"/>
                  <a:pt x="948180" y="982449"/>
                  <a:pt x="919539" y="982449"/>
                </a:cubicBezTo>
                <a:lnTo>
                  <a:pt x="51859" y="982449"/>
                </a:lnTo>
                <a:cubicBezTo>
                  <a:pt x="38105" y="982449"/>
                  <a:pt x="24915" y="976985"/>
                  <a:pt x="15189" y="967260"/>
                </a:cubicBezTo>
                <a:cubicBezTo>
                  <a:pt x="5464" y="957534"/>
                  <a:pt x="0" y="944344"/>
                  <a:pt x="0" y="930590"/>
                </a:cubicBezTo>
                <a:lnTo>
                  <a:pt x="0" y="51859"/>
                </a:lnTo>
                <a:cubicBezTo>
                  <a:pt x="0" y="38105"/>
                  <a:pt x="5464" y="24915"/>
                  <a:pt x="15189" y="15189"/>
                </a:cubicBezTo>
                <a:cubicBezTo>
                  <a:pt x="24915" y="5464"/>
                  <a:pt x="38105" y="0"/>
                  <a:pt x="51859" y="0"/>
                </a:cubicBezTo>
                <a:close/>
              </a:path>
            </a:pathLst>
          </a:custGeom>
          <a:blipFill rotWithShape="1">
            <a:blip r:embed="rId3">
              <a:alphaModFix/>
            </a:blip>
            <a:stretch>
              <a:fillRect b="0" l="-17423" r="-174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txBox="1"/>
          <p:nvPr/>
        </p:nvSpPr>
        <p:spPr>
          <a:xfrm>
            <a:off x="1294938" y="2981138"/>
            <a:ext cx="8094549" cy="1716561"/>
          </a:xfrm>
          <a:prstGeom prst="rect">
            <a:avLst/>
          </a:prstGeom>
          <a:noFill/>
          <a:ln>
            <a:noFill/>
          </a:ln>
        </p:spPr>
        <p:txBody>
          <a:bodyPr anchorCtr="0" anchor="t" bIns="0" lIns="0" spcFirstLastPara="1" rIns="0" wrap="square" tIns="0">
            <a:spAutoFit/>
          </a:bodyPr>
          <a:lstStyle/>
          <a:p>
            <a:pPr indent="0" lvl="0" marL="0" marR="0" rtl="0" algn="l">
              <a:lnSpc>
                <a:spcPct val="99002"/>
              </a:lnSpc>
              <a:spcBef>
                <a:spcPts val="0"/>
              </a:spcBef>
              <a:spcAft>
                <a:spcPts val="0"/>
              </a:spcAft>
              <a:buNone/>
            </a:pPr>
            <a:r>
              <a:rPr b="1" i="0" lang="en-US" sz="12934" u="none" cap="none" strike="noStrike">
                <a:solidFill>
                  <a:srgbClr val="23185B"/>
                </a:solidFill>
                <a:latin typeface="Bricolage Grotesque"/>
                <a:ea typeface="Bricolage Grotesque"/>
                <a:cs typeface="Bricolage Grotesque"/>
                <a:sym typeface="Bricolage Grotesque"/>
              </a:rPr>
              <a:t>NỘI DUNG</a:t>
            </a:r>
            <a:endParaRPr/>
          </a:p>
        </p:txBody>
      </p:sp>
      <p:sp>
        <p:nvSpPr>
          <p:cNvPr id="110" name="Google Shape;110;p3"/>
          <p:cNvSpPr/>
          <p:nvPr/>
        </p:nvSpPr>
        <p:spPr>
          <a:xfrm>
            <a:off x="9311077" y="4446216"/>
            <a:ext cx="328271" cy="328271"/>
          </a:xfrm>
          <a:custGeom>
            <a:rect b="b" l="l" r="r" t="t"/>
            <a:pathLst>
              <a:path extrusionOk="0" h="328271" w="328271">
                <a:moveTo>
                  <a:pt x="0" y="0"/>
                </a:moveTo>
                <a:lnTo>
                  <a:pt x="328271" y="0"/>
                </a:lnTo>
                <a:lnTo>
                  <a:pt x="328271" y="328271"/>
                </a:lnTo>
                <a:lnTo>
                  <a:pt x="0" y="328271"/>
                </a:lnTo>
                <a:lnTo>
                  <a:pt x="0" y="0"/>
                </a:lnTo>
                <a:close/>
              </a:path>
            </a:pathLst>
          </a:custGeom>
          <a:blipFill rotWithShape="1">
            <a:blip r:embed="rId4">
              <a:alphaModFix/>
            </a:blip>
            <a:stretch>
              <a:fillRect b="0" l="0" r="0" t="0"/>
            </a:stretch>
          </a:blipFill>
          <a:ln>
            <a:noFill/>
          </a:ln>
        </p:spPr>
      </p:sp>
      <p:sp>
        <p:nvSpPr>
          <p:cNvPr id="111" name="Google Shape;111;p3"/>
          <p:cNvSpPr/>
          <p:nvPr/>
        </p:nvSpPr>
        <p:spPr>
          <a:xfrm>
            <a:off x="16546564" y="315964"/>
            <a:ext cx="1425472" cy="1425472"/>
          </a:xfrm>
          <a:custGeom>
            <a:rect b="b" l="l" r="r" t="t"/>
            <a:pathLst>
              <a:path extrusionOk="0" h="1425472" w="1425472">
                <a:moveTo>
                  <a:pt x="0" y="0"/>
                </a:moveTo>
                <a:lnTo>
                  <a:pt x="1425472" y="0"/>
                </a:lnTo>
                <a:lnTo>
                  <a:pt x="1425472" y="1425472"/>
                </a:lnTo>
                <a:lnTo>
                  <a:pt x="0" y="1425472"/>
                </a:lnTo>
                <a:lnTo>
                  <a:pt x="0" y="0"/>
                </a:lnTo>
                <a:close/>
              </a:path>
            </a:pathLst>
          </a:custGeom>
          <a:blipFill rotWithShape="1">
            <a:blip r:embed="rId5">
              <a:alphaModFix/>
            </a:blip>
            <a:stretch>
              <a:fillRect b="0" l="0" r="0" t="0"/>
            </a:stretch>
          </a:blipFill>
          <a:ln>
            <a:noFill/>
          </a:ln>
        </p:spPr>
      </p:sp>
      <p:sp>
        <p:nvSpPr>
          <p:cNvPr id="112" name="Google Shape;112;p3"/>
          <p:cNvSpPr/>
          <p:nvPr/>
        </p:nvSpPr>
        <p:spPr>
          <a:xfrm>
            <a:off x="16557005" y="315964"/>
            <a:ext cx="1415031" cy="1425472"/>
          </a:xfrm>
          <a:custGeom>
            <a:rect b="b" l="l" r="r" t="t"/>
            <a:pathLst>
              <a:path extrusionOk="0" h="1425472" w="1415031">
                <a:moveTo>
                  <a:pt x="0" y="0"/>
                </a:moveTo>
                <a:lnTo>
                  <a:pt x="1415031" y="0"/>
                </a:lnTo>
                <a:lnTo>
                  <a:pt x="1415031" y="1425472"/>
                </a:lnTo>
                <a:lnTo>
                  <a:pt x="0" y="1425472"/>
                </a:lnTo>
                <a:lnTo>
                  <a:pt x="0" y="0"/>
                </a:lnTo>
                <a:close/>
              </a:path>
            </a:pathLst>
          </a:custGeom>
          <a:blipFill rotWithShape="1">
            <a:blip r:embed="rId6">
              <a:alphaModFix/>
            </a:blip>
            <a:stretch>
              <a:fillRect b="-53032" l="-13864" r="-17382" t="-15351"/>
            </a:stretch>
          </a:blipFill>
          <a:ln>
            <a:noFill/>
          </a:ln>
        </p:spPr>
      </p:sp>
      <p:sp>
        <p:nvSpPr>
          <p:cNvPr id="113" name="Google Shape;113;p3"/>
          <p:cNvSpPr txBox="1"/>
          <p:nvPr/>
        </p:nvSpPr>
        <p:spPr>
          <a:xfrm>
            <a:off x="1582899" y="6063263"/>
            <a:ext cx="1330128" cy="965380"/>
          </a:xfrm>
          <a:prstGeom prst="rect">
            <a:avLst/>
          </a:prstGeom>
          <a:noFill/>
          <a:ln>
            <a:noFill/>
          </a:ln>
        </p:spPr>
        <p:txBody>
          <a:bodyPr anchorCtr="0" anchor="t" bIns="0" lIns="0" spcFirstLastPara="1" rIns="0" wrap="square" tIns="0">
            <a:spAutoFit/>
          </a:bodyPr>
          <a:lstStyle/>
          <a:p>
            <a:pPr indent="0" lvl="0" marL="0" marR="0" rtl="0" algn="l">
              <a:lnSpc>
                <a:spcPct val="135016"/>
              </a:lnSpc>
              <a:spcBef>
                <a:spcPts val="0"/>
              </a:spcBef>
              <a:spcAft>
                <a:spcPts val="0"/>
              </a:spcAft>
              <a:buNone/>
            </a:pPr>
            <a:r>
              <a:rPr b="1" i="0" lang="en-US" sz="5823" u="none" cap="none" strike="noStrike">
                <a:solidFill>
                  <a:srgbClr val="23185B"/>
                </a:solidFill>
                <a:latin typeface="Bricolage Grotesque"/>
                <a:ea typeface="Bricolage Grotesque"/>
                <a:cs typeface="Bricolage Grotesque"/>
                <a:sym typeface="Bricolage Grotesque"/>
              </a:rPr>
              <a:t>01</a:t>
            </a:r>
            <a:endParaRPr/>
          </a:p>
        </p:txBody>
      </p:sp>
      <p:sp>
        <p:nvSpPr>
          <p:cNvPr id="114" name="Google Shape;114;p3"/>
          <p:cNvSpPr txBox="1"/>
          <p:nvPr/>
        </p:nvSpPr>
        <p:spPr>
          <a:xfrm>
            <a:off x="1573374" y="7085793"/>
            <a:ext cx="2222191" cy="1009215"/>
          </a:xfrm>
          <a:prstGeom prst="rect">
            <a:avLst/>
          </a:prstGeom>
          <a:noFill/>
          <a:ln>
            <a:noFill/>
          </a:ln>
        </p:spPr>
        <p:txBody>
          <a:bodyPr anchorCtr="0" anchor="t" bIns="0" lIns="0" spcFirstLastPara="1" rIns="0" wrap="square" tIns="0">
            <a:spAutoFit/>
          </a:bodyPr>
          <a:lstStyle/>
          <a:p>
            <a:pPr indent="0" lvl="0" marL="0" marR="0" rtl="0" algn="l">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Giới thiệu dataset</a:t>
            </a:r>
            <a:endParaRPr/>
          </a:p>
        </p:txBody>
      </p:sp>
      <p:sp>
        <p:nvSpPr>
          <p:cNvPr id="115" name="Google Shape;115;p3"/>
          <p:cNvSpPr txBox="1"/>
          <p:nvPr/>
        </p:nvSpPr>
        <p:spPr>
          <a:xfrm>
            <a:off x="4576228" y="6063263"/>
            <a:ext cx="1330128" cy="965380"/>
          </a:xfrm>
          <a:prstGeom prst="rect">
            <a:avLst/>
          </a:prstGeom>
          <a:noFill/>
          <a:ln>
            <a:noFill/>
          </a:ln>
        </p:spPr>
        <p:txBody>
          <a:bodyPr anchorCtr="0" anchor="t" bIns="0" lIns="0" spcFirstLastPara="1" rIns="0" wrap="square" tIns="0">
            <a:spAutoFit/>
          </a:bodyPr>
          <a:lstStyle/>
          <a:p>
            <a:pPr indent="0" lvl="0" marL="0" marR="0" rtl="0" algn="l">
              <a:lnSpc>
                <a:spcPct val="135016"/>
              </a:lnSpc>
              <a:spcBef>
                <a:spcPts val="0"/>
              </a:spcBef>
              <a:spcAft>
                <a:spcPts val="0"/>
              </a:spcAft>
              <a:buNone/>
            </a:pPr>
            <a:r>
              <a:rPr b="1" i="0" lang="en-US" sz="5823" u="none" cap="none" strike="noStrike">
                <a:solidFill>
                  <a:srgbClr val="23185B"/>
                </a:solidFill>
                <a:latin typeface="Bricolage Grotesque"/>
                <a:ea typeface="Bricolage Grotesque"/>
                <a:cs typeface="Bricolage Grotesque"/>
                <a:sym typeface="Bricolage Grotesque"/>
              </a:rPr>
              <a:t>02</a:t>
            </a:r>
            <a:endParaRPr/>
          </a:p>
        </p:txBody>
      </p:sp>
      <p:sp>
        <p:nvSpPr>
          <p:cNvPr id="116" name="Google Shape;116;p3"/>
          <p:cNvSpPr txBox="1"/>
          <p:nvPr/>
        </p:nvSpPr>
        <p:spPr>
          <a:xfrm>
            <a:off x="4566703" y="7085793"/>
            <a:ext cx="2222191" cy="1009215"/>
          </a:xfrm>
          <a:prstGeom prst="rect">
            <a:avLst/>
          </a:prstGeom>
          <a:noFill/>
          <a:ln>
            <a:noFill/>
          </a:ln>
        </p:spPr>
        <p:txBody>
          <a:bodyPr anchorCtr="0" anchor="t" bIns="0" lIns="0" spcFirstLastPara="1" rIns="0" wrap="square" tIns="0">
            <a:spAutoFit/>
          </a:bodyPr>
          <a:lstStyle/>
          <a:p>
            <a:pPr indent="0" lvl="0" marL="0" marR="0" rtl="0" algn="l">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Phân tích dashboard</a:t>
            </a:r>
            <a:endParaRPr/>
          </a:p>
        </p:txBody>
      </p:sp>
      <p:sp>
        <p:nvSpPr>
          <p:cNvPr id="117" name="Google Shape;117;p3"/>
          <p:cNvSpPr txBox="1"/>
          <p:nvPr/>
        </p:nvSpPr>
        <p:spPr>
          <a:xfrm>
            <a:off x="7426682" y="6065158"/>
            <a:ext cx="1330128" cy="965380"/>
          </a:xfrm>
          <a:prstGeom prst="rect">
            <a:avLst/>
          </a:prstGeom>
          <a:noFill/>
          <a:ln>
            <a:noFill/>
          </a:ln>
        </p:spPr>
        <p:txBody>
          <a:bodyPr anchorCtr="0" anchor="t" bIns="0" lIns="0" spcFirstLastPara="1" rIns="0" wrap="square" tIns="0">
            <a:spAutoFit/>
          </a:bodyPr>
          <a:lstStyle/>
          <a:p>
            <a:pPr indent="0" lvl="0" marL="0" marR="0" rtl="0" algn="l">
              <a:lnSpc>
                <a:spcPct val="135016"/>
              </a:lnSpc>
              <a:spcBef>
                <a:spcPts val="0"/>
              </a:spcBef>
              <a:spcAft>
                <a:spcPts val="0"/>
              </a:spcAft>
              <a:buNone/>
            </a:pPr>
            <a:r>
              <a:rPr b="1" i="0" lang="en-US" sz="5823" u="none" cap="none" strike="noStrike">
                <a:solidFill>
                  <a:srgbClr val="23185B"/>
                </a:solidFill>
                <a:latin typeface="Bricolage Grotesque"/>
                <a:ea typeface="Bricolage Grotesque"/>
                <a:cs typeface="Bricolage Grotesque"/>
                <a:sym typeface="Bricolage Grotesque"/>
              </a:rPr>
              <a:t>03</a:t>
            </a:r>
            <a:endParaRPr/>
          </a:p>
        </p:txBody>
      </p:sp>
      <p:sp>
        <p:nvSpPr>
          <p:cNvPr id="118" name="Google Shape;118;p3"/>
          <p:cNvSpPr txBox="1"/>
          <p:nvPr/>
        </p:nvSpPr>
        <p:spPr>
          <a:xfrm>
            <a:off x="7417157" y="7087688"/>
            <a:ext cx="2222191" cy="1009215"/>
          </a:xfrm>
          <a:prstGeom prst="rect">
            <a:avLst/>
          </a:prstGeom>
          <a:noFill/>
          <a:ln>
            <a:noFill/>
          </a:ln>
        </p:spPr>
        <p:txBody>
          <a:bodyPr anchorCtr="0" anchor="t" bIns="0" lIns="0" spcFirstLastPara="1" rIns="0" wrap="square" tIns="0">
            <a:spAutoFit/>
          </a:bodyPr>
          <a:lstStyle/>
          <a:p>
            <a:pPr indent="0" lvl="0" marL="0" marR="0" rtl="0" algn="l">
              <a:lnSpc>
                <a:spcPct val="135009"/>
              </a:lnSpc>
              <a:spcBef>
                <a:spcPts val="0"/>
              </a:spcBef>
              <a:spcAft>
                <a:spcPts val="0"/>
              </a:spcAft>
              <a:buNone/>
            </a:pPr>
            <a:r>
              <a:rPr b="0" i="0" lang="en-US" sz="3022" u="none" cap="none" strike="noStrike">
                <a:solidFill>
                  <a:srgbClr val="23185B"/>
                </a:solidFill>
                <a:latin typeface="Bricolage Grotesque"/>
                <a:ea typeface="Bricolage Grotesque"/>
                <a:cs typeface="Bricolage Grotesque"/>
                <a:sym typeface="Bricolage Grotesque"/>
              </a:rPr>
              <a:t>Đánh giá dashboard</a:t>
            </a:r>
            <a:endParaRPr/>
          </a:p>
        </p:txBody>
      </p:sp>
      <p:sp>
        <p:nvSpPr>
          <p:cNvPr id="119" name="Google Shape;119;p3"/>
          <p:cNvSpPr txBox="1"/>
          <p:nvPr/>
        </p:nvSpPr>
        <p:spPr>
          <a:xfrm>
            <a:off x="1390188" y="4619843"/>
            <a:ext cx="8791069" cy="1523565"/>
          </a:xfrm>
          <a:prstGeom prst="rect">
            <a:avLst/>
          </a:prstGeom>
          <a:noFill/>
          <a:ln>
            <a:noFill/>
          </a:ln>
        </p:spPr>
        <p:txBody>
          <a:bodyPr anchorCtr="0" anchor="t" bIns="0" lIns="0" spcFirstLastPara="1" rIns="0" wrap="square" tIns="0">
            <a:spAutoFit/>
          </a:bodyPr>
          <a:lstStyle/>
          <a:p>
            <a:pPr indent="0" lvl="0" marL="0" marR="0" rtl="0" algn="l">
              <a:lnSpc>
                <a:spcPct val="135009"/>
              </a:lnSpc>
              <a:spcBef>
                <a:spcPts val="0"/>
              </a:spcBef>
              <a:spcAft>
                <a:spcPts val="0"/>
              </a:spcAft>
              <a:buNone/>
            </a:pPr>
            <a:r>
              <a:rPr b="1" i="0" lang="en-US" sz="3022" u="none" cap="none" strike="noStrike">
                <a:solidFill>
                  <a:srgbClr val="23185B"/>
                </a:solidFill>
                <a:latin typeface="Bricolage Grotesque"/>
                <a:ea typeface="Bricolage Grotesque"/>
                <a:cs typeface="Bricolage Grotesque"/>
                <a:sym typeface="Bricolage Grotesque"/>
              </a:rPr>
              <a:t>Dashboard: Phân tích điểm thi THPTQG</a:t>
            </a:r>
            <a:endParaRPr/>
          </a:p>
          <a:p>
            <a:pPr indent="0" lvl="0" marL="0" marR="0" rtl="0" algn="l">
              <a:lnSpc>
                <a:spcPct val="135009"/>
              </a:lnSpc>
              <a:spcBef>
                <a:spcPts val="0"/>
              </a:spcBef>
              <a:spcAft>
                <a:spcPts val="0"/>
              </a:spcAft>
              <a:buNone/>
            </a:pPr>
            <a:r>
              <a:rPr b="1" i="0" lang="en-US" sz="3022" u="none" cap="none" strike="noStrike">
                <a:solidFill>
                  <a:srgbClr val="23185B"/>
                </a:solidFill>
                <a:latin typeface="Bricolage Grotesque"/>
                <a:ea typeface="Bricolage Grotesque"/>
                <a:cs typeface="Bricolage Grotesque"/>
                <a:sym typeface="Bricolage Grotesque"/>
              </a:rPr>
              <a:t>&amp; điểm chuẩn đại học tại việt nam</a:t>
            </a:r>
            <a:endParaRPr/>
          </a:p>
          <a:p>
            <a:pPr indent="0" lvl="0" marL="0" marR="0" rtl="0" algn="l">
              <a:lnSpc>
                <a:spcPct val="135009"/>
              </a:lnSpc>
              <a:spcBef>
                <a:spcPts val="0"/>
              </a:spcBef>
              <a:spcAft>
                <a:spcPts val="0"/>
              </a:spcAft>
              <a:buNone/>
            </a:pPr>
            <a:r>
              <a:t/>
            </a:r>
            <a:endParaRPr b="1" i="0" sz="3022" u="none" cap="none" strike="noStrike">
              <a:solidFill>
                <a:srgbClr val="23185B"/>
              </a:solidFill>
              <a:latin typeface="Bricolage Grotesque"/>
              <a:ea typeface="Bricolage Grotesque"/>
              <a:cs typeface="Bricolage Grotesque"/>
              <a:sym typeface="Bricolage Grotesque"/>
            </a:endParaRPr>
          </a:p>
        </p:txBody>
      </p:sp>
      <p:sp>
        <p:nvSpPr>
          <p:cNvPr id="120" name="Google Shape;120;p3"/>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3/52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30"/>
          <p:cNvSpPr/>
          <p:nvPr/>
        </p:nvSpPr>
        <p:spPr>
          <a:xfrm>
            <a:off x="6147798" y="2844317"/>
            <a:ext cx="430678" cy="430678"/>
          </a:xfrm>
          <a:custGeom>
            <a:rect b="b" l="l" r="r" t="t"/>
            <a:pathLst>
              <a:path extrusionOk="0" h="430678" w="430678">
                <a:moveTo>
                  <a:pt x="0" y="0"/>
                </a:moveTo>
                <a:lnTo>
                  <a:pt x="430678" y="0"/>
                </a:lnTo>
                <a:lnTo>
                  <a:pt x="430678" y="430678"/>
                </a:lnTo>
                <a:lnTo>
                  <a:pt x="0" y="430678"/>
                </a:lnTo>
                <a:lnTo>
                  <a:pt x="0" y="0"/>
                </a:lnTo>
                <a:close/>
              </a:path>
            </a:pathLst>
          </a:custGeom>
          <a:blipFill rotWithShape="1">
            <a:blip r:embed="rId3">
              <a:alphaModFix/>
            </a:blip>
            <a:stretch>
              <a:fillRect b="0" l="0" r="0" t="0"/>
            </a:stretch>
          </a:blipFill>
          <a:ln>
            <a:noFill/>
          </a:ln>
        </p:spPr>
      </p:sp>
      <p:sp>
        <p:nvSpPr>
          <p:cNvPr id="986" name="Google Shape;986;p30"/>
          <p:cNvSpPr txBox="1"/>
          <p:nvPr/>
        </p:nvSpPr>
        <p:spPr>
          <a:xfrm>
            <a:off x="6898445" y="2837480"/>
            <a:ext cx="10049954" cy="23895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Liên kết về chức năng</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Biểu đồ được nhóm theo chức năng: so sánh tình hình điểm, thứ hạng các mức điểm đặc biệt, top 5 trường có điểm chuẩn cao/thấp nhất.</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Các số liệu và biểu đồ liên quan được đặt gần nhau. Filter được đặt trong một khu vực riêng biệt.</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grpSp>
        <p:nvGrpSpPr>
          <p:cNvPr id="987" name="Google Shape;987;p30"/>
          <p:cNvGrpSpPr/>
          <p:nvPr/>
        </p:nvGrpSpPr>
        <p:grpSpPr>
          <a:xfrm>
            <a:off x="-774243" y="1126443"/>
            <a:ext cx="6111589" cy="8131857"/>
            <a:chOff x="0" y="-38100"/>
            <a:chExt cx="1609637" cy="2141724"/>
          </a:xfrm>
        </p:grpSpPr>
        <p:sp>
          <p:nvSpPr>
            <p:cNvPr id="988" name="Google Shape;988;p30"/>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990" name="Google Shape;990;p30"/>
          <p:cNvGrpSpPr/>
          <p:nvPr/>
        </p:nvGrpSpPr>
        <p:grpSpPr>
          <a:xfrm>
            <a:off x="507474" y="2096010"/>
            <a:ext cx="4030193" cy="866626"/>
            <a:chOff x="0" y="-47625"/>
            <a:chExt cx="1061450" cy="228247"/>
          </a:xfrm>
        </p:grpSpPr>
        <p:sp>
          <p:nvSpPr>
            <p:cNvPr id="991" name="Google Shape;991;p30"/>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993" name="Google Shape;993;p30"/>
          <p:cNvGrpSpPr/>
          <p:nvPr/>
        </p:nvGrpSpPr>
        <p:grpSpPr>
          <a:xfrm>
            <a:off x="507474" y="2838959"/>
            <a:ext cx="4030193" cy="809477"/>
            <a:chOff x="0" y="-47625"/>
            <a:chExt cx="1061450" cy="213195"/>
          </a:xfrm>
        </p:grpSpPr>
        <p:sp>
          <p:nvSpPr>
            <p:cNvPr id="994" name="Google Shape;994;p30"/>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0"/>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996" name="Google Shape;996;p30"/>
          <p:cNvGrpSpPr/>
          <p:nvPr/>
        </p:nvGrpSpPr>
        <p:grpSpPr>
          <a:xfrm>
            <a:off x="507474" y="3534284"/>
            <a:ext cx="4009702" cy="809477"/>
            <a:chOff x="0" y="-47625"/>
            <a:chExt cx="1056053" cy="213195"/>
          </a:xfrm>
        </p:grpSpPr>
        <p:sp>
          <p:nvSpPr>
            <p:cNvPr id="997" name="Google Shape;997;p30"/>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0"/>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999" name="Google Shape;999;p30"/>
          <p:cNvGrpSpPr/>
          <p:nvPr/>
        </p:nvGrpSpPr>
        <p:grpSpPr>
          <a:xfrm>
            <a:off x="507474" y="4239134"/>
            <a:ext cx="4009702" cy="847576"/>
            <a:chOff x="0" y="-47625"/>
            <a:chExt cx="1056053" cy="223230"/>
          </a:xfrm>
        </p:grpSpPr>
        <p:sp>
          <p:nvSpPr>
            <p:cNvPr id="1000" name="Google Shape;1000;p30"/>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0"/>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002" name="Google Shape;1002;p30"/>
          <p:cNvGrpSpPr/>
          <p:nvPr/>
        </p:nvGrpSpPr>
        <p:grpSpPr>
          <a:xfrm>
            <a:off x="527964" y="4963034"/>
            <a:ext cx="4009702" cy="828526"/>
            <a:chOff x="0" y="-47625"/>
            <a:chExt cx="1056053" cy="218213"/>
          </a:xfrm>
        </p:grpSpPr>
        <p:sp>
          <p:nvSpPr>
            <p:cNvPr id="1003" name="Google Shape;1003;p30"/>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0"/>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005" name="Google Shape;1005;p30"/>
          <p:cNvGrpSpPr/>
          <p:nvPr/>
        </p:nvGrpSpPr>
        <p:grpSpPr>
          <a:xfrm>
            <a:off x="507474" y="5677409"/>
            <a:ext cx="4050684" cy="861863"/>
            <a:chOff x="0" y="-47625"/>
            <a:chExt cx="1066847" cy="226993"/>
          </a:xfrm>
        </p:grpSpPr>
        <p:sp>
          <p:nvSpPr>
            <p:cNvPr id="1006" name="Google Shape;1006;p30"/>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0"/>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008" name="Google Shape;1008;p30"/>
          <p:cNvGrpSpPr/>
          <p:nvPr/>
        </p:nvGrpSpPr>
        <p:grpSpPr>
          <a:xfrm>
            <a:off x="527964" y="6358447"/>
            <a:ext cx="4030193" cy="899963"/>
            <a:chOff x="0" y="-47625"/>
            <a:chExt cx="1061450" cy="237027"/>
          </a:xfrm>
        </p:grpSpPr>
        <p:sp>
          <p:nvSpPr>
            <p:cNvPr id="1009" name="Google Shape;1009;p30"/>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0"/>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011" name="Google Shape;1011;p30"/>
          <p:cNvGrpSpPr/>
          <p:nvPr/>
        </p:nvGrpSpPr>
        <p:grpSpPr>
          <a:xfrm>
            <a:off x="-198130" y="4257823"/>
            <a:ext cx="5758397" cy="885677"/>
            <a:chOff x="0" y="-47625"/>
            <a:chExt cx="1516615" cy="233264"/>
          </a:xfrm>
        </p:grpSpPr>
        <p:sp>
          <p:nvSpPr>
            <p:cNvPr id="1012" name="Google Shape;1012;p30"/>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0"/>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Tích hợp &amp; liên kết</a:t>
              </a:r>
              <a:endParaRPr/>
            </a:p>
          </p:txBody>
        </p:sp>
      </p:grpSp>
      <p:sp>
        <p:nvSpPr>
          <p:cNvPr id="1014" name="Google Shape;1014;p30"/>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015" name="Google Shape;1015;p30"/>
          <p:cNvGrpSpPr/>
          <p:nvPr/>
        </p:nvGrpSpPr>
        <p:grpSpPr>
          <a:xfrm>
            <a:off x="527964" y="7806246"/>
            <a:ext cx="4030193" cy="899963"/>
            <a:chOff x="0" y="-47625"/>
            <a:chExt cx="1061450" cy="237027"/>
          </a:xfrm>
        </p:grpSpPr>
        <p:sp>
          <p:nvSpPr>
            <p:cNvPr id="1016" name="Google Shape;1016;p30"/>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0"/>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018" name="Google Shape;1018;p30"/>
          <p:cNvGrpSpPr/>
          <p:nvPr/>
        </p:nvGrpSpPr>
        <p:grpSpPr>
          <a:xfrm>
            <a:off x="527964" y="7077584"/>
            <a:ext cx="4030193" cy="899963"/>
            <a:chOff x="0" y="-47625"/>
            <a:chExt cx="1061450" cy="237027"/>
          </a:xfrm>
        </p:grpSpPr>
        <p:sp>
          <p:nvSpPr>
            <p:cNvPr id="1019" name="Google Shape;1019;p30"/>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0"/>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31"/>
          <p:cNvSpPr/>
          <p:nvPr/>
        </p:nvSpPr>
        <p:spPr>
          <a:xfrm>
            <a:off x="6519902" y="2255186"/>
            <a:ext cx="430678" cy="430678"/>
          </a:xfrm>
          <a:custGeom>
            <a:rect b="b" l="l" r="r" t="t"/>
            <a:pathLst>
              <a:path extrusionOk="0" h="430678" w="430678">
                <a:moveTo>
                  <a:pt x="0" y="0"/>
                </a:moveTo>
                <a:lnTo>
                  <a:pt x="430678" y="0"/>
                </a:lnTo>
                <a:lnTo>
                  <a:pt x="430678" y="430678"/>
                </a:lnTo>
                <a:lnTo>
                  <a:pt x="0" y="430678"/>
                </a:lnTo>
                <a:lnTo>
                  <a:pt x="0" y="0"/>
                </a:lnTo>
                <a:close/>
              </a:path>
            </a:pathLst>
          </a:custGeom>
          <a:blipFill rotWithShape="1">
            <a:blip r:embed="rId3">
              <a:alphaModFix/>
            </a:blip>
            <a:stretch>
              <a:fillRect b="0" l="0" r="0" t="0"/>
            </a:stretch>
          </a:blipFill>
          <a:ln>
            <a:noFill/>
          </a:ln>
        </p:spPr>
      </p:sp>
      <p:sp>
        <p:nvSpPr>
          <p:cNvPr id="1026" name="Google Shape;1026;p31"/>
          <p:cNvSpPr txBox="1"/>
          <p:nvPr/>
        </p:nvSpPr>
        <p:spPr>
          <a:xfrm>
            <a:off x="7270549" y="2248349"/>
            <a:ext cx="9629675" cy="3989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Đồng bộ</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Thao tác trên các biểu đồ thành phần ảnh hưởng đồng bộ đến các biểu đồ khác.</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Biểu đồ có thể được sử dụng như bộ lọc (môn thi, khối thi, khu vực, tỉnh).</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Dashboard cho phép highlight liên biểu đồ để dễ dàng so sánh số liệu.</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grpSp>
        <p:nvGrpSpPr>
          <p:cNvPr id="1027" name="Google Shape;1027;p31"/>
          <p:cNvGrpSpPr/>
          <p:nvPr/>
        </p:nvGrpSpPr>
        <p:grpSpPr>
          <a:xfrm>
            <a:off x="-774243" y="1126443"/>
            <a:ext cx="6111589" cy="8131857"/>
            <a:chOff x="0" y="-38100"/>
            <a:chExt cx="1609637" cy="2141724"/>
          </a:xfrm>
        </p:grpSpPr>
        <p:sp>
          <p:nvSpPr>
            <p:cNvPr id="1028" name="Google Shape;1028;p31"/>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030" name="Google Shape;1030;p31"/>
          <p:cNvGrpSpPr/>
          <p:nvPr/>
        </p:nvGrpSpPr>
        <p:grpSpPr>
          <a:xfrm>
            <a:off x="507474" y="2096010"/>
            <a:ext cx="4030193" cy="866626"/>
            <a:chOff x="0" y="-47625"/>
            <a:chExt cx="1061450" cy="228247"/>
          </a:xfrm>
        </p:grpSpPr>
        <p:sp>
          <p:nvSpPr>
            <p:cNvPr id="1031" name="Google Shape;1031;p31"/>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033" name="Google Shape;1033;p31"/>
          <p:cNvGrpSpPr/>
          <p:nvPr/>
        </p:nvGrpSpPr>
        <p:grpSpPr>
          <a:xfrm>
            <a:off x="507474" y="2838959"/>
            <a:ext cx="4030193" cy="809477"/>
            <a:chOff x="0" y="-47625"/>
            <a:chExt cx="1061450" cy="213195"/>
          </a:xfrm>
        </p:grpSpPr>
        <p:sp>
          <p:nvSpPr>
            <p:cNvPr id="1034" name="Google Shape;1034;p31"/>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036" name="Google Shape;1036;p31"/>
          <p:cNvGrpSpPr/>
          <p:nvPr/>
        </p:nvGrpSpPr>
        <p:grpSpPr>
          <a:xfrm>
            <a:off x="507474" y="3534284"/>
            <a:ext cx="4009702" cy="809477"/>
            <a:chOff x="0" y="-47625"/>
            <a:chExt cx="1056053" cy="213195"/>
          </a:xfrm>
        </p:grpSpPr>
        <p:sp>
          <p:nvSpPr>
            <p:cNvPr id="1037" name="Google Shape;1037;p31"/>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039" name="Google Shape;1039;p31"/>
          <p:cNvGrpSpPr/>
          <p:nvPr/>
        </p:nvGrpSpPr>
        <p:grpSpPr>
          <a:xfrm>
            <a:off x="507474" y="4239134"/>
            <a:ext cx="4009702" cy="847576"/>
            <a:chOff x="0" y="-47625"/>
            <a:chExt cx="1056053" cy="223230"/>
          </a:xfrm>
        </p:grpSpPr>
        <p:sp>
          <p:nvSpPr>
            <p:cNvPr id="1040" name="Google Shape;1040;p31"/>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042" name="Google Shape;1042;p31"/>
          <p:cNvGrpSpPr/>
          <p:nvPr/>
        </p:nvGrpSpPr>
        <p:grpSpPr>
          <a:xfrm>
            <a:off x="527964" y="4963034"/>
            <a:ext cx="4009702" cy="828526"/>
            <a:chOff x="0" y="-47625"/>
            <a:chExt cx="1056053" cy="218213"/>
          </a:xfrm>
        </p:grpSpPr>
        <p:sp>
          <p:nvSpPr>
            <p:cNvPr id="1043" name="Google Shape;1043;p31"/>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045" name="Google Shape;1045;p31"/>
          <p:cNvGrpSpPr/>
          <p:nvPr/>
        </p:nvGrpSpPr>
        <p:grpSpPr>
          <a:xfrm>
            <a:off x="507474" y="5677409"/>
            <a:ext cx="4050684" cy="861863"/>
            <a:chOff x="0" y="-47625"/>
            <a:chExt cx="1066847" cy="226993"/>
          </a:xfrm>
        </p:grpSpPr>
        <p:sp>
          <p:nvSpPr>
            <p:cNvPr id="1046" name="Google Shape;1046;p31"/>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048" name="Google Shape;1048;p31"/>
          <p:cNvGrpSpPr/>
          <p:nvPr/>
        </p:nvGrpSpPr>
        <p:grpSpPr>
          <a:xfrm>
            <a:off x="527964" y="6358447"/>
            <a:ext cx="4030193" cy="899963"/>
            <a:chOff x="0" y="-47625"/>
            <a:chExt cx="1061450" cy="237027"/>
          </a:xfrm>
        </p:grpSpPr>
        <p:sp>
          <p:nvSpPr>
            <p:cNvPr id="1049" name="Google Shape;1049;p31"/>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051" name="Google Shape;1051;p31"/>
          <p:cNvGrpSpPr/>
          <p:nvPr/>
        </p:nvGrpSpPr>
        <p:grpSpPr>
          <a:xfrm>
            <a:off x="-198130" y="4257823"/>
            <a:ext cx="5758397" cy="885677"/>
            <a:chOff x="0" y="-47625"/>
            <a:chExt cx="1516615" cy="233264"/>
          </a:xfrm>
        </p:grpSpPr>
        <p:sp>
          <p:nvSpPr>
            <p:cNvPr id="1052" name="Google Shape;1052;p31"/>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Tích hợp &amp; liên kết</a:t>
              </a:r>
              <a:endParaRPr/>
            </a:p>
          </p:txBody>
        </p:sp>
      </p:grpSp>
      <p:sp>
        <p:nvSpPr>
          <p:cNvPr id="1054" name="Google Shape;1054;p31"/>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055" name="Google Shape;1055;p31"/>
          <p:cNvGrpSpPr/>
          <p:nvPr/>
        </p:nvGrpSpPr>
        <p:grpSpPr>
          <a:xfrm>
            <a:off x="527964" y="7806246"/>
            <a:ext cx="4030193" cy="899963"/>
            <a:chOff x="0" y="-47625"/>
            <a:chExt cx="1061450" cy="237027"/>
          </a:xfrm>
        </p:grpSpPr>
        <p:sp>
          <p:nvSpPr>
            <p:cNvPr id="1056" name="Google Shape;1056;p31"/>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058" name="Google Shape;1058;p31"/>
          <p:cNvGrpSpPr/>
          <p:nvPr/>
        </p:nvGrpSpPr>
        <p:grpSpPr>
          <a:xfrm>
            <a:off x="527964" y="7077584"/>
            <a:ext cx="4030193" cy="899963"/>
            <a:chOff x="0" y="-47625"/>
            <a:chExt cx="1061450" cy="237027"/>
          </a:xfrm>
        </p:grpSpPr>
        <p:sp>
          <p:nvSpPr>
            <p:cNvPr id="1059" name="Google Shape;1059;p31"/>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1"/>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32"/>
          <p:cNvSpPr/>
          <p:nvPr/>
        </p:nvSpPr>
        <p:spPr>
          <a:xfrm>
            <a:off x="6455066" y="1959610"/>
            <a:ext cx="430678" cy="430678"/>
          </a:xfrm>
          <a:custGeom>
            <a:rect b="b" l="l" r="r" t="t"/>
            <a:pathLst>
              <a:path extrusionOk="0" h="430678" w="430678">
                <a:moveTo>
                  <a:pt x="0" y="0"/>
                </a:moveTo>
                <a:lnTo>
                  <a:pt x="430679" y="0"/>
                </a:lnTo>
                <a:lnTo>
                  <a:pt x="430679" y="430679"/>
                </a:lnTo>
                <a:lnTo>
                  <a:pt x="0" y="430679"/>
                </a:lnTo>
                <a:lnTo>
                  <a:pt x="0" y="0"/>
                </a:lnTo>
                <a:close/>
              </a:path>
            </a:pathLst>
          </a:custGeom>
          <a:blipFill rotWithShape="1">
            <a:blip r:embed="rId3">
              <a:alphaModFix/>
            </a:blip>
            <a:stretch>
              <a:fillRect b="0" l="0" r="0" t="0"/>
            </a:stretch>
          </a:blipFill>
          <a:ln>
            <a:noFill/>
          </a:ln>
        </p:spPr>
      </p:sp>
      <p:sp>
        <p:nvSpPr>
          <p:cNvPr id="1066" name="Google Shape;1066;p32"/>
          <p:cNvSpPr txBox="1"/>
          <p:nvPr/>
        </p:nvSpPr>
        <p:spPr>
          <a:xfrm>
            <a:off x="7205714" y="1952774"/>
            <a:ext cx="9689307" cy="43897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Tương tác: Chọn công cụ tương tác có chủ đích: Tối giản nhưng vẫn đảm bảo đa dạng, tránh quá tải cho người dùng.</a:t>
            </a:r>
            <a:endParaRPr/>
          </a:p>
          <a:p>
            <a:pPr indent="-331047" lvl="2" marL="99314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Bộ lọc dạng nút bấm: Dễ nhận diện và thao tác, dùng cho biến thường xuyên thay đổi (năm, môn thi/tổ hợp, phương thức xét tuyển, nhóm ngành).</a:t>
            </a:r>
            <a:endParaRPr/>
          </a:p>
          <a:p>
            <a:pPr indent="-331047" lvl="2" marL="99314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Bộ lọc dạng thả xuống: Tiết kiệm không gian, dùng cho thông tin ít thay đổi (khu vực, tỉnh thành).</a:t>
            </a:r>
            <a:endParaRPr/>
          </a:p>
          <a:p>
            <a:pPr indent="-331047" lvl="2" marL="99314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Bộ lọc nhanh: Hỗ trợ lọc nhanh và trực tiếp khi nháy chuột (click) trên biểu đồ.</a:t>
            </a:r>
            <a:endParaRPr/>
          </a:p>
          <a:p>
            <a:pPr indent="-331047" lvl="2" marL="99314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Tooltip: Xem chú thích khi di chuột (hover) trên biểu đồ.</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grpSp>
        <p:nvGrpSpPr>
          <p:cNvPr id="1067" name="Google Shape;1067;p32"/>
          <p:cNvGrpSpPr/>
          <p:nvPr/>
        </p:nvGrpSpPr>
        <p:grpSpPr>
          <a:xfrm>
            <a:off x="-774243" y="1126443"/>
            <a:ext cx="6111589" cy="8131857"/>
            <a:chOff x="0" y="-38100"/>
            <a:chExt cx="1609637" cy="2141724"/>
          </a:xfrm>
        </p:grpSpPr>
        <p:sp>
          <p:nvSpPr>
            <p:cNvPr id="1068" name="Google Shape;1068;p32"/>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070" name="Google Shape;1070;p32"/>
          <p:cNvGrpSpPr/>
          <p:nvPr/>
        </p:nvGrpSpPr>
        <p:grpSpPr>
          <a:xfrm>
            <a:off x="507474" y="2096010"/>
            <a:ext cx="4030193" cy="866626"/>
            <a:chOff x="0" y="-47625"/>
            <a:chExt cx="1061450" cy="228247"/>
          </a:xfrm>
        </p:grpSpPr>
        <p:sp>
          <p:nvSpPr>
            <p:cNvPr id="1071" name="Google Shape;1071;p32"/>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073" name="Google Shape;1073;p32"/>
          <p:cNvGrpSpPr/>
          <p:nvPr/>
        </p:nvGrpSpPr>
        <p:grpSpPr>
          <a:xfrm>
            <a:off x="507474" y="2838959"/>
            <a:ext cx="4030193" cy="809477"/>
            <a:chOff x="0" y="-47625"/>
            <a:chExt cx="1061450" cy="213195"/>
          </a:xfrm>
        </p:grpSpPr>
        <p:sp>
          <p:nvSpPr>
            <p:cNvPr id="1074" name="Google Shape;1074;p32"/>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076" name="Google Shape;1076;p32"/>
          <p:cNvGrpSpPr/>
          <p:nvPr/>
        </p:nvGrpSpPr>
        <p:grpSpPr>
          <a:xfrm>
            <a:off x="507474" y="3534284"/>
            <a:ext cx="4009702" cy="809477"/>
            <a:chOff x="0" y="-47625"/>
            <a:chExt cx="1056053" cy="213195"/>
          </a:xfrm>
        </p:grpSpPr>
        <p:sp>
          <p:nvSpPr>
            <p:cNvPr id="1077" name="Google Shape;1077;p32"/>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079" name="Google Shape;1079;p32"/>
          <p:cNvGrpSpPr/>
          <p:nvPr/>
        </p:nvGrpSpPr>
        <p:grpSpPr>
          <a:xfrm>
            <a:off x="507474" y="4239134"/>
            <a:ext cx="4009702" cy="847576"/>
            <a:chOff x="0" y="-47625"/>
            <a:chExt cx="1056053" cy="223230"/>
          </a:xfrm>
        </p:grpSpPr>
        <p:sp>
          <p:nvSpPr>
            <p:cNvPr id="1080" name="Google Shape;1080;p32"/>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082" name="Google Shape;1082;p32"/>
          <p:cNvGrpSpPr/>
          <p:nvPr/>
        </p:nvGrpSpPr>
        <p:grpSpPr>
          <a:xfrm>
            <a:off x="824470" y="4963034"/>
            <a:ext cx="3713197" cy="828526"/>
            <a:chOff x="0" y="-47625"/>
            <a:chExt cx="977961" cy="218213"/>
          </a:xfrm>
        </p:grpSpPr>
        <p:sp>
          <p:nvSpPr>
            <p:cNvPr id="1083" name="Google Shape;1083;p32"/>
            <p:cNvSpPr/>
            <p:nvPr/>
          </p:nvSpPr>
          <p:spPr>
            <a:xfrm>
              <a:off x="0" y="0"/>
              <a:ext cx="977961" cy="170588"/>
            </a:xfrm>
            <a:custGeom>
              <a:rect b="b" l="l" r="r" t="t"/>
              <a:pathLst>
                <a:path extrusionOk="0" h="170588" w="977961">
                  <a:moveTo>
                    <a:pt x="35445" y="0"/>
                  </a:moveTo>
                  <a:lnTo>
                    <a:pt x="942517" y="0"/>
                  </a:lnTo>
                  <a:cubicBezTo>
                    <a:pt x="951917" y="0"/>
                    <a:pt x="960933" y="3734"/>
                    <a:pt x="967580" y="10381"/>
                  </a:cubicBezTo>
                  <a:cubicBezTo>
                    <a:pt x="974227" y="17029"/>
                    <a:pt x="977961" y="26044"/>
                    <a:pt x="977961" y="35445"/>
                  </a:cubicBezTo>
                  <a:lnTo>
                    <a:pt x="977961" y="135143"/>
                  </a:lnTo>
                  <a:cubicBezTo>
                    <a:pt x="977961" y="144544"/>
                    <a:pt x="974227" y="153559"/>
                    <a:pt x="967580" y="160206"/>
                  </a:cubicBezTo>
                  <a:cubicBezTo>
                    <a:pt x="960933" y="166853"/>
                    <a:pt x="951917" y="170588"/>
                    <a:pt x="942517" y="170588"/>
                  </a:cubicBezTo>
                  <a:lnTo>
                    <a:pt x="35445" y="170588"/>
                  </a:lnTo>
                  <a:cubicBezTo>
                    <a:pt x="26044" y="170588"/>
                    <a:pt x="17029" y="166853"/>
                    <a:pt x="10381" y="160206"/>
                  </a:cubicBezTo>
                  <a:cubicBezTo>
                    <a:pt x="3734" y="153559"/>
                    <a:pt x="0" y="144544"/>
                    <a:pt x="0" y="135143"/>
                  </a:cubicBezTo>
                  <a:lnTo>
                    <a:pt x="0" y="35445"/>
                  </a:lnTo>
                  <a:cubicBezTo>
                    <a:pt x="0" y="26044"/>
                    <a:pt x="3734" y="17029"/>
                    <a:pt x="10381" y="10381"/>
                  </a:cubicBezTo>
                  <a:cubicBezTo>
                    <a:pt x="17029" y="3734"/>
                    <a:pt x="26044" y="0"/>
                    <a:pt x="3544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txBox="1"/>
            <p:nvPr/>
          </p:nvSpPr>
          <p:spPr>
            <a:xfrm>
              <a:off x="0" y="-47625"/>
              <a:ext cx="977961"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085" name="Google Shape;1085;p32"/>
          <p:cNvGrpSpPr/>
          <p:nvPr/>
        </p:nvGrpSpPr>
        <p:grpSpPr>
          <a:xfrm>
            <a:off x="507474" y="5677409"/>
            <a:ext cx="4050684" cy="861863"/>
            <a:chOff x="0" y="-47625"/>
            <a:chExt cx="1066847" cy="226993"/>
          </a:xfrm>
        </p:grpSpPr>
        <p:sp>
          <p:nvSpPr>
            <p:cNvPr id="1086" name="Google Shape;1086;p32"/>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088" name="Google Shape;1088;p32"/>
          <p:cNvGrpSpPr/>
          <p:nvPr/>
        </p:nvGrpSpPr>
        <p:grpSpPr>
          <a:xfrm>
            <a:off x="527964" y="6358447"/>
            <a:ext cx="4030193" cy="899963"/>
            <a:chOff x="0" y="-47625"/>
            <a:chExt cx="1061450" cy="237027"/>
          </a:xfrm>
        </p:grpSpPr>
        <p:sp>
          <p:nvSpPr>
            <p:cNvPr id="1089" name="Google Shape;1089;p32"/>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091" name="Google Shape;1091;p32"/>
          <p:cNvGrpSpPr/>
          <p:nvPr/>
        </p:nvGrpSpPr>
        <p:grpSpPr>
          <a:xfrm>
            <a:off x="-198130" y="4962673"/>
            <a:ext cx="5758397" cy="885677"/>
            <a:chOff x="0" y="-47625"/>
            <a:chExt cx="1516615" cy="233264"/>
          </a:xfrm>
        </p:grpSpPr>
        <p:sp>
          <p:nvSpPr>
            <p:cNvPr id="1092" name="Google Shape;1092;p32"/>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Tương tác &amp; điều hướng</a:t>
              </a:r>
              <a:endParaRPr/>
            </a:p>
          </p:txBody>
        </p:sp>
      </p:grpSp>
      <p:sp>
        <p:nvSpPr>
          <p:cNvPr id="1094" name="Google Shape;1094;p32"/>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095" name="Google Shape;1095;p32"/>
          <p:cNvGrpSpPr/>
          <p:nvPr/>
        </p:nvGrpSpPr>
        <p:grpSpPr>
          <a:xfrm>
            <a:off x="527964" y="7806246"/>
            <a:ext cx="4030193" cy="899963"/>
            <a:chOff x="0" y="-47625"/>
            <a:chExt cx="1061450" cy="237027"/>
          </a:xfrm>
        </p:grpSpPr>
        <p:sp>
          <p:nvSpPr>
            <p:cNvPr id="1096" name="Google Shape;1096;p32"/>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2"/>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098" name="Google Shape;1098;p32"/>
          <p:cNvGrpSpPr/>
          <p:nvPr/>
        </p:nvGrpSpPr>
        <p:grpSpPr>
          <a:xfrm>
            <a:off x="527964" y="7077584"/>
            <a:ext cx="4030193" cy="899963"/>
            <a:chOff x="0" y="-47625"/>
            <a:chExt cx="1061450" cy="237027"/>
          </a:xfrm>
        </p:grpSpPr>
        <p:sp>
          <p:nvSpPr>
            <p:cNvPr id="1099" name="Google Shape;1099;p32"/>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2"/>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33"/>
          <p:cNvSpPr/>
          <p:nvPr/>
        </p:nvSpPr>
        <p:spPr>
          <a:xfrm>
            <a:off x="6349480" y="2507206"/>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sp>
        <p:nvSpPr>
          <p:cNvPr id="1106" name="Google Shape;1106;p33"/>
          <p:cNvSpPr/>
          <p:nvPr/>
        </p:nvSpPr>
        <p:spPr>
          <a:xfrm>
            <a:off x="6146989" y="3849474"/>
            <a:ext cx="11117531" cy="5536321"/>
          </a:xfrm>
          <a:custGeom>
            <a:rect b="b" l="l" r="r" t="t"/>
            <a:pathLst>
              <a:path extrusionOk="0" h="5536321" w="11117531">
                <a:moveTo>
                  <a:pt x="0" y="0"/>
                </a:moveTo>
                <a:lnTo>
                  <a:pt x="11117531" y="0"/>
                </a:lnTo>
                <a:lnTo>
                  <a:pt x="11117531" y="5536321"/>
                </a:lnTo>
                <a:lnTo>
                  <a:pt x="0" y="5536321"/>
                </a:lnTo>
                <a:lnTo>
                  <a:pt x="0" y="0"/>
                </a:lnTo>
                <a:close/>
              </a:path>
            </a:pathLst>
          </a:custGeom>
          <a:blipFill rotWithShape="1">
            <a:blip r:embed="rId4">
              <a:alphaModFix/>
            </a:blip>
            <a:stretch>
              <a:fillRect b="0" l="0" r="0" t="0"/>
            </a:stretch>
          </a:blipFill>
          <a:ln>
            <a:noFill/>
          </a:ln>
        </p:spPr>
      </p:sp>
      <p:sp>
        <p:nvSpPr>
          <p:cNvPr id="1107" name="Google Shape;1107;p33"/>
          <p:cNvSpPr txBox="1"/>
          <p:nvPr/>
        </p:nvSpPr>
        <p:spPr>
          <a:xfrm>
            <a:off x="7100127" y="2504105"/>
            <a:ext cx="10159173" cy="7893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Điều hướng bố cục chung</a:t>
            </a:r>
            <a:endParaRPr/>
          </a:p>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Sử dụng nguyên lí Proximity để tạo bố cục cho dashboard</a:t>
            </a:r>
            <a:endParaRPr/>
          </a:p>
        </p:txBody>
      </p:sp>
      <p:grpSp>
        <p:nvGrpSpPr>
          <p:cNvPr id="1108" name="Google Shape;1108;p33"/>
          <p:cNvGrpSpPr/>
          <p:nvPr/>
        </p:nvGrpSpPr>
        <p:grpSpPr>
          <a:xfrm>
            <a:off x="-774243" y="1126443"/>
            <a:ext cx="6111589" cy="8131857"/>
            <a:chOff x="0" y="-38100"/>
            <a:chExt cx="1609637" cy="2141724"/>
          </a:xfrm>
        </p:grpSpPr>
        <p:sp>
          <p:nvSpPr>
            <p:cNvPr id="1109" name="Google Shape;1109;p33"/>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3"/>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111" name="Google Shape;1111;p33"/>
          <p:cNvGrpSpPr/>
          <p:nvPr/>
        </p:nvGrpSpPr>
        <p:grpSpPr>
          <a:xfrm>
            <a:off x="507474" y="2096010"/>
            <a:ext cx="4030193" cy="866626"/>
            <a:chOff x="0" y="-47625"/>
            <a:chExt cx="1061450" cy="228247"/>
          </a:xfrm>
        </p:grpSpPr>
        <p:sp>
          <p:nvSpPr>
            <p:cNvPr id="1112" name="Google Shape;1112;p33"/>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114" name="Google Shape;1114;p33"/>
          <p:cNvGrpSpPr/>
          <p:nvPr/>
        </p:nvGrpSpPr>
        <p:grpSpPr>
          <a:xfrm>
            <a:off x="507474" y="2838959"/>
            <a:ext cx="4030193" cy="809477"/>
            <a:chOff x="0" y="-47625"/>
            <a:chExt cx="1061450" cy="213195"/>
          </a:xfrm>
        </p:grpSpPr>
        <p:sp>
          <p:nvSpPr>
            <p:cNvPr id="1115" name="Google Shape;1115;p33"/>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117" name="Google Shape;1117;p33"/>
          <p:cNvGrpSpPr/>
          <p:nvPr/>
        </p:nvGrpSpPr>
        <p:grpSpPr>
          <a:xfrm>
            <a:off x="507474" y="3534284"/>
            <a:ext cx="4009702" cy="809477"/>
            <a:chOff x="0" y="-47625"/>
            <a:chExt cx="1056053" cy="213195"/>
          </a:xfrm>
        </p:grpSpPr>
        <p:sp>
          <p:nvSpPr>
            <p:cNvPr id="1118" name="Google Shape;1118;p33"/>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120" name="Google Shape;1120;p33"/>
          <p:cNvGrpSpPr/>
          <p:nvPr/>
        </p:nvGrpSpPr>
        <p:grpSpPr>
          <a:xfrm>
            <a:off x="507474" y="4239134"/>
            <a:ext cx="4009702" cy="847576"/>
            <a:chOff x="0" y="-47625"/>
            <a:chExt cx="1056053" cy="223230"/>
          </a:xfrm>
        </p:grpSpPr>
        <p:sp>
          <p:nvSpPr>
            <p:cNvPr id="1121" name="Google Shape;1121;p33"/>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123" name="Google Shape;1123;p33"/>
          <p:cNvGrpSpPr/>
          <p:nvPr/>
        </p:nvGrpSpPr>
        <p:grpSpPr>
          <a:xfrm>
            <a:off x="824470" y="4963034"/>
            <a:ext cx="3713197" cy="828526"/>
            <a:chOff x="0" y="-47625"/>
            <a:chExt cx="977961" cy="218213"/>
          </a:xfrm>
        </p:grpSpPr>
        <p:sp>
          <p:nvSpPr>
            <p:cNvPr id="1124" name="Google Shape;1124;p33"/>
            <p:cNvSpPr/>
            <p:nvPr/>
          </p:nvSpPr>
          <p:spPr>
            <a:xfrm>
              <a:off x="0" y="0"/>
              <a:ext cx="977961" cy="170588"/>
            </a:xfrm>
            <a:custGeom>
              <a:rect b="b" l="l" r="r" t="t"/>
              <a:pathLst>
                <a:path extrusionOk="0" h="170588" w="977961">
                  <a:moveTo>
                    <a:pt x="35445" y="0"/>
                  </a:moveTo>
                  <a:lnTo>
                    <a:pt x="942517" y="0"/>
                  </a:lnTo>
                  <a:cubicBezTo>
                    <a:pt x="951917" y="0"/>
                    <a:pt x="960933" y="3734"/>
                    <a:pt x="967580" y="10381"/>
                  </a:cubicBezTo>
                  <a:cubicBezTo>
                    <a:pt x="974227" y="17029"/>
                    <a:pt x="977961" y="26044"/>
                    <a:pt x="977961" y="35445"/>
                  </a:cubicBezTo>
                  <a:lnTo>
                    <a:pt x="977961" y="135143"/>
                  </a:lnTo>
                  <a:cubicBezTo>
                    <a:pt x="977961" y="144544"/>
                    <a:pt x="974227" y="153559"/>
                    <a:pt x="967580" y="160206"/>
                  </a:cubicBezTo>
                  <a:cubicBezTo>
                    <a:pt x="960933" y="166853"/>
                    <a:pt x="951917" y="170588"/>
                    <a:pt x="942517" y="170588"/>
                  </a:cubicBezTo>
                  <a:lnTo>
                    <a:pt x="35445" y="170588"/>
                  </a:lnTo>
                  <a:cubicBezTo>
                    <a:pt x="26044" y="170588"/>
                    <a:pt x="17029" y="166853"/>
                    <a:pt x="10381" y="160206"/>
                  </a:cubicBezTo>
                  <a:cubicBezTo>
                    <a:pt x="3734" y="153559"/>
                    <a:pt x="0" y="144544"/>
                    <a:pt x="0" y="135143"/>
                  </a:cubicBezTo>
                  <a:lnTo>
                    <a:pt x="0" y="35445"/>
                  </a:lnTo>
                  <a:cubicBezTo>
                    <a:pt x="0" y="26044"/>
                    <a:pt x="3734" y="17029"/>
                    <a:pt x="10381" y="10381"/>
                  </a:cubicBezTo>
                  <a:cubicBezTo>
                    <a:pt x="17029" y="3734"/>
                    <a:pt x="26044" y="0"/>
                    <a:pt x="3544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txBox="1"/>
            <p:nvPr/>
          </p:nvSpPr>
          <p:spPr>
            <a:xfrm>
              <a:off x="0" y="-47625"/>
              <a:ext cx="977961"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126" name="Google Shape;1126;p33"/>
          <p:cNvGrpSpPr/>
          <p:nvPr/>
        </p:nvGrpSpPr>
        <p:grpSpPr>
          <a:xfrm>
            <a:off x="507474" y="5677409"/>
            <a:ext cx="4050684" cy="861863"/>
            <a:chOff x="0" y="-47625"/>
            <a:chExt cx="1066847" cy="226993"/>
          </a:xfrm>
        </p:grpSpPr>
        <p:sp>
          <p:nvSpPr>
            <p:cNvPr id="1127" name="Google Shape;1127;p33"/>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3"/>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129" name="Google Shape;1129;p33"/>
          <p:cNvGrpSpPr/>
          <p:nvPr/>
        </p:nvGrpSpPr>
        <p:grpSpPr>
          <a:xfrm>
            <a:off x="527964" y="6358447"/>
            <a:ext cx="4030193" cy="899963"/>
            <a:chOff x="0" y="-47625"/>
            <a:chExt cx="1061450" cy="237027"/>
          </a:xfrm>
        </p:grpSpPr>
        <p:sp>
          <p:nvSpPr>
            <p:cNvPr id="1130" name="Google Shape;1130;p33"/>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132" name="Google Shape;1132;p33"/>
          <p:cNvGrpSpPr/>
          <p:nvPr/>
        </p:nvGrpSpPr>
        <p:grpSpPr>
          <a:xfrm>
            <a:off x="-198130" y="4962673"/>
            <a:ext cx="5758397" cy="885677"/>
            <a:chOff x="0" y="-47625"/>
            <a:chExt cx="1516615" cy="233264"/>
          </a:xfrm>
        </p:grpSpPr>
        <p:sp>
          <p:nvSpPr>
            <p:cNvPr id="1133" name="Google Shape;1133;p33"/>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Tương tác &amp; điều hướng</a:t>
              </a:r>
              <a:endParaRPr/>
            </a:p>
          </p:txBody>
        </p:sp>
      </p:grpSp>
      <p:sp>
        <p:nvSpPr>
          <p:cNvPr id="1135" name="Google Shape;1135;p33"/>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136" name="Google Shape;1136;p33"/>
          <p:cNvGrpSpPr/>
          <p:nvPr/>
        </p:nvGrpSpPr>
        <p:grpSpPr>
          <a:xfrm>
            <a:off x="527964" y="7806246"/>
            <a:ext cx="4030193" cy="899963"/>
            <a:chOff x="0" y="-47625"/>
            <a:chExt cx="1061450" cy="237027"/>
          </a:xfrm>
        </p:grpSpPr>
        <p:sp>
          <p:nvSpPr>
            <p:cNvPr id="1137" name="Google Shape;1137;p33"/>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139" name="Google Shape;1139;p33"/>
          <p:cNvGrpSpPr/>
          <p:nvPr/>
        </p:nvGrpSpPr>
        <p:grpSpPr>
          <a:xfrm>
            <a:off x="527964" y="7077584"/>
            <a:ext cx="4030193" cy="899963"/>
            <a:chOff x="0" y="-47625"/>
            <a:chExt cx="1061450" cy="237027"/>
          </a:xfrm>
        </p:grpSpPr>
        <p:sp>
          <p:nvSpPr>
            <p:cNvPr id="1140" name="Google Shape;1140;p33"/>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34"/>
          <p:cNvSpPr/>
          <p:nvPr/>
        </p:nvSpPr>
        <p:spPr>
          <a:xfrm>
            <a:off x="6349480" y="2335121"/>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sp>
        <p:nvSpPr>
          <p:cNvPr id="1147" name="Google Shape;1147;p34"/>
          <p:cNvSpPr/>
          <p:nvPr/>
        </p:nvSpPr>
        <p:spPr>
          <a:xfrm>
            <a:off x="6201209" y="4007785"/>
            <a:ext cx="11486731" cy="5473134"/>
          </a:xfrm>
          <a:custGeom>
            <a:rect b="b" l="l" r="r" t="t"/>
            <a:pathLst>
              <a:path extrusionOk="0" h="5473134" w="11486731">
                <a:moveTo>
                  <a:pt x="0" y="0"/>
                </a:moveTo>
                <a:lnTo>
                  <a:pt x="11486731" y="0"/>
                </a:lnTo>
                <a:lnTo>
                  <a:pt x="11486731" y="5473135"/>
                </a:lnTo>
                <a:lnTo>
                  <a:pt x="0" y="5473135"/>
                </a:lnTo>
                <a:lnTo>
                  <a:pt x="0" y="0"/>
                </a:lnTo>
                <a:close/>
              </a:path>
            </a:pathLst>
          </a:custGeom>
          <a:blipFill rotWithShape="1">
            <a:blip r:embed="rId4">
              <a:alphaModFix/>
            </a:blip>
            <a:stretch>
              <a:fillRect b="0" l="0" r="0" t="0"/>
            </a:stretch>
          </a:blipFill>
          <a:ln>
            <a:noFill/>
          </a:ln>
        </p:spPr>
      </p:sp>
      <p:sp>
        <p:nvSpPr>
          <p:cNvPr id="1148" name="Google Shape;1148;p34"/>
          <p:cNvSpPr txBox="1"/>
          <p:nvPr/>
        </p:nvSpPr>
        <p:spPr>
          <a:xfrm>
            <a:off x="7100127" y="2246596"/>
            <a:ext cx="9689307" cy="11893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Điều hướng yếu tố quan trọng</a:t>
            </a:r>
            <a:endParaRPr/>
          </a:p>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Chú trọng các đối tượng quan trọng giúp người dùng nắm bắt thông tin và nhận diện công cụ tương tác chính.</a:t>
            </a:r>
            <a:endParaRPr/>
          </a:p>
        </p:txBody>
      </p:sp>
      <p:sp>
        <p:nvSpPr>
          <p:cNvPr id="1149" name="Google Shape;1149;p34"/>
          <p:cNvSpPr txBox="1"/>
          <p:nvPr/>
        </p:nvSpPr>
        <p:spPr>
          <a:xfrm>
            <a:off x="6941485" y="4515785"/>
            <a:ext cx="3481507"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Bricolage Grotesque"/>
                <a:ea typeface="Bricolage Grotesque"/>
                <a:cs typeface="Bricolage Grotesque"/>
                <a:sym typeface="Bricolage Grotesque"/>
              </a:rPr>
              <a:t>Số liệu nằm ở trên cùng</a:t>
            </a:r>
            <a:endParaRPr/>
          </a:p>
        </p:txBody>
      </p:sp>
      <p:sp>
        <p:nvSpPr>
          <p:cNvPr id="1150" name="Google Shape;1150;p34"/>
          <p:cNvSpPr txBox="1"/>
          <p:nvPr/>
        </p:nvSpPr>
        <p:spPr>
          <a:xfrm>
            <a:off x="7658220" y="6696727"/>
            <a:ext cx="4610338"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Bricolage Grotesque"/>
                <a:ea typeface="Bricolage Grotesque"/>
                <a:cs typeface="Bricolage Grotesque"/>
                <a:sym typeface="Bricolage Grotesque"/>
              </a:rPr>
              <a:t>Biểu đồ quan trọng ở trung tâm</a:t>
            </a:r>
            <a:endParaRPr/>
          </a:p>
        </p:txBody>
      </p:sp>
      <p:sp>
        <p:nvSpPr>
          <p:cNvPr id="1151" name="Google Shape;1151;p34"/>
          <p:cNvSpPr txBox="1"/>
          <p:nvPr/>
        </p:nvSpPr>
        <p:spPr>
          <a:xfrm>
            <a:off x="14814684" y="8896350"/>
            <a:ext cx="3157352" cy="86042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000000"/>
                </a:solidFill>
                <a:latin typeface="Bricolage Grotesque"/>
                <a:ea typeface="Bricolage Grotesque"/>
                <a:cs typeface="Bricolage Grotesque"/>
                <a:sym typeface="Bricolage Grotesque"/>
              </a:rPr>
              <a:t>Bộ lọc ở gần nhau  </a:t>
            </a:r>
            <a:endParaRPr/>
          </a:p>
          <a:p>
            <a:pPr indent="0" lvl="0" marL="0" marR="0" rtl="0" algn="l">
              <a:lnSpc>
                <a:spcPct val="140016"/>
              </a:lnSpc>
              <a:spcBef>
                <a:spcPts val="0"/>
              </a:spcBef>
              <a:spcAft>
                <a:spcPts val="0"/>
              </a:spcAft>
              <a:buNone/>
            </a:pPr>
            <a:r>
              <a:rPr b="0" i="0" lang="en-US" sz="2499" u="none" cap="none" strike="noStrike">
                <a:solidFill>
                  <a:srgbClr val="000000"/>
                </a:solidFill>
                <a:latin typeface="Bricolage Grotesque"/>
                <a:ea typeface="Bricolage Grotesque"/>
                <a:cs typeface="Bricolage Grotesque"/>
                <a:sym typeface="Bricolage Grotesque"/>
              </a:rPr>
              <a:t>thuận tiện sử dụng </a:t>
            </a:r>
            <a:endParaRPr/>
          </a:p>
        </p:txBody>
      </p:sp>
      <p:grpSp>
        <p:nvGrpSpPr>
          <p:cNvPr id="1152" name="Google Shape;1152;p34"/>
          <p:cNvGrpSpPr/>
          <p:nvPr/>
        </p:nvGrpSpPr>
        <p:grpSpPr>
          <a:xfrm>
            <a:off x="-774243" y="1126443"/>
            <a:ext cx="6111589" cy="8131857"/>
            <a:chOff x="0" y="-38100"/>
            <a:chExt cx="1609637" cy="2141724"/>
          </a:xfrm>
        </p:grpSpPr>
        <p:sp>
          <p:nvSpPr>
            <p:cNvPr id="1153" name="Google Shape;1153;p34"/>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4"/>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155" name="Google Shape;1155;p34"/>
          <p:cNvGrpSpPr/>
          <p:nvPr/>
        </p:nvGrpSpPr>
        <p:grpSpPr>
          <a:xfrm>
            <a:off x="507474" y="2096010"/>
            <a:ext cx="4030193" cy="866626"/>
            <a:chOff x="0" y="-47625"/>
            <a:chExt cx="1061450" cy="228247"/>
          </a:xfrm>
        </p:grpSpPr>
        <p:sp>
          <p:nvSpPr>
            <p:cNvPr id="1156" name="Google Shape;1156;p34"/>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4"/>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158" name="Google Shape;1158;p34"/>
          <p:cNvGrpSpPr/>
          <p:nvPr/>
        </p:nvGrpSpPr>
        <p:grpSpPr>
          <a:xfrm>
            <a:off x="507474" y="2838959"/>
            <a:ext cx="4030193" cy="809477"/>
            <a:chOff x="0" y="-47625"/>
            <a:chExt cx="1061450" cy="213195"/>
          </a:xfrm>
        </p:grpSpPr>
        <p:sp>
          <p:nvSpPr>
            <p:cNvPr id="1159" name="Google Shape;1159;p34"/>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4"/>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161" name="Google Shape;1161;p34"/>
          <p:cNvGrpSpPr/>
          <p:nvPr/>
        </p:nvGrpSpPr>
        <p:grpSpPr>
          <a:xfrm>
            <a:off x="507474" y="3534284"/>
            <a:ext cx="4009702" cy="809477"/>
            <a:chOff x="0" y="-47625"/>
            <a:chExt cx="1056053" cy="213195"/>
          </a:xfrm>
        </p:grpSpPr>
        <p:sp>
          <p:nvSpPr>
            <p:cNvPr id="1162" name="Google Shape;1162;p34"/>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4"/>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164" name="Google Shape;1164;p34"/>
          <p:cNvGrpSpPr/>
          <p:nvPr/>
        </p:nvGrpSpPr>
        <p:grpSpPr>
          <a:xfrm>
            <a:off x="507474" y="4239134"/>
            <a:ext cx="4009702" cy="847576"/>
            <a:chOff x="0" y="-47625"/>
            <a:chExt cx="1056053" cy="223230"/>
          </a:xfrm>
        </p:grpSpPr>
        <p:sp>
          <p:nvSpPr>
            <p:cNvPr id="1165" name="Google Shape;1165;p34"/>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4"/>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167" name="Google Shape;1167;p34"/>
          <p:cNvGrpSpPr/>
          <p:nvPr/>
        </p:nvGrpSpPr>
        <p:grpSpPr>
          <a:xfrm>
            <a:off x="824470" y="4963034"/>
            <a:ext cx="3713197" cy="828526"/>
            <a:chOff x="0" y="-47625"/>
            <a:chExt cx="977961" cy="218213"/>
          </a:xfrm>
        </p:grpSpPr>
        <p:sp>
          <p:nvSpPr>
            <p:cNvPr id="1168" name="Google Shape;1168;p34"/>
            <p:cNvSpPr/>
            <p:nvPr/>
          </p:nvSpPr>
          <p:spPr>
            <a:xfrm>
              <a:off x="0" y="0"/>
              <a:ext cx="977961" cy="170588"/>
            </a:xfrm>
            <a:custGeom>
              <a:rect b="b" l="l" r="r" t="t"/>
              <a:pathLst>
                <a:path extrusionOk="0" h="170588" w="977961">
                  <a:moveTo>
                    <a:pt x="35445" y="0"/>
                  </a:moveTo>
                  <a:lnTo>
                    <a:pt x="942517" y="0"/>
                  </a:lnTo>
                  <a:cubicBezTo>
                    <a:pt x="951917" y="0"/>
                    <a:pt x="960933" y="3734"/>
                    <a:pt x="967580" y="10381"/>
                  </a:cubicBezTo>
                  <a:cubicBezTo>
                    <a:pt x="974227" y="17029"/>
                    <a:pt x="977961" y="26044"/>
                    <a:pt x="977961" y="35445"/>
                  </a:cubicBezTo>
                  <a:lnTo>
                    <a:pt x="977961" y="135143"/>
                  </a:lnTo>
                  <a:cubicBezTo>
                    <a:pt x="977961" y="144544"/>
                    <a:pt x="974227" y="153559"/>
                    <a:pt x="967580" y="160206"/>
                  </a:cubicBezTo>
                  <a:cubicBezTo>
                    <a:pt x="960933" y="166853"/>
                    <a:pt x="951917" y="170588"/>
                    <a:pt x="942517" y="170588"/>
                  </a:cubicBezTo>
                  <a:lnTo>
                    <a:pt x="35445" y="170588"/>
                  </a:lnTo>
                  <a:cubicBezTo>
                    <a:pt x="26044" y="170588"/>
                    <a:pt x="17029" y="166853"/>
                    <a:pt x="10381" y="160206"/>
                  </a:cubicBezTo>
                  <a:cubicBezTo>
                    <a:pt x="3734" y="153559"/>
                    <a:pt x="0" y="144544"/>
                    <a:pt x="0" y="135143"/>
                  </a:cubicBezTo>
                  <a:lnTo>
                    <a:pt x="0" y="35445"/>
                  </a:lnTo>
                  <a:cubicBezTo>
                    <a:pt x="0" y="26044"/>
                    <a:pt x="3734" y="17029"/>
                    <a:pt x="10381" y="10381"/>
                  </a:cubicBezTo>
                  <a:cubicBezTo>
                    <a:pt x="17029" y="3734"/>
                    <a:pt x="26044" y="0"/>
                    <a:pt x="3544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4"/>
            <p:cNvSpPr txBox="1"/>
            <p:nvPr/>
          </p:nvSpPr>
          <p:spPr>
            <a:xfrm>
              <a:off x="0" y="-47625"/>
              <a:ext cx="977961"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170" name="Google Shape;1170;p34"/>
          <p:cNvGrpSpPr/>
          <p:nvPr/>
        </p:nvGrpSpPr>
        <p:grpSpPr>
          <a:xfrm>
            <a:off x="507474" y="5677409"/>
            <a:ext cx="4050684" cy="861863"/>
            <a:chOff x="0" y="-47625"/>
            <a:chExt cx="1066847" cy="226993"/>
          </a:xfrm>
        </p:grpSpPr>
        <p:sp>
          <p:nvSpPr>
            <p:cNvPr id="1171" name="Google Shape;1171;p34"/>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4"/>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173" name="Google Shape;1173;p34"/>
          <p:cNvGrpSpPr/>
          <p:nvPr/>
        </p:nvGrpSpPr>
        <p:grpSpPr>
          <a:xfrm>
            <a:off x="527964" y="6358447"/>
            <a:ext cx="4030193" cy="899963"/>
            <a:chOff x="0" y="-47625"/>
            <a:chExt cx="1061450" cy="237027"/>
          </a:xfrm>
        </p:grpSpPr>
        <p:sp>
          <p:nvSpPr>
            <p:cNvPr id="1174" name="Google Shape;1174;p34"/>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4"/>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176" name="Google Shape;1176;p34"/>
          <p:cNvGrpSpPr/>
          <p:nvPr/>
        </p:nvGrpSpPr>
        <p:grpSpPr>
          <a:xfrm>
            <a:off x="-198130" y="4962673"/>
            <a:ext cx="5758397" cy="885677"/>
            <a:chOff x="0" y="-47625"/>
            <a:chExt cx="1516615" cy="233264"/>
          </a:xfrm>
        </p:grpSpPr>
        <p:sp>
          <p:nvSpPr>
            <p:cNvPr id="1177" name="Google Shape;1177;p34"/>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4"/>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Tương tác &amp; điều hướng</a:t>
              </a:r>
              <a:endParaRPr/>
            </a:p>
          </p:txBody>
        </p:sp>
      </p:grpSp>
      <p:sp>
        <p:nvSpPr>
          <p:cNvPr id="1179" name="Google Shape;1179;p34"/>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180" name="Google Shape;1180;p34"/>
          <p:cNvGrpSpPr/>
          <p:nvPr/>
        </p:nvGrpSpPr>
        <p:grpSpPr>
          <a:xfrm>
            <a:off x="527964" y="7806246"/>
            <a:ext cx="4030193" cy="899963"/>
            <a:chOff x="0" y="-47625"/>
            <a:chExt cx="1061450" cy="237027"/>
          </a:xfrm>
        </p:grpSpPr>
        <p:sp>
          <p:nvSpPr>
            <p:cNvPr id="1181" name="Google Shape;1181;p34"/>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4"/>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183" name="Google Shape;1183;p34"/>
          <p:cNvGrpSpPr/>
          <p:nvPr/>
        </p:nvGrpSpPr>
        <p:grpSpPr>
          <a:xfrm>
            <a:off x="527964" y="7077584"/>
            <a:ext cx="4030193" cy="899963"/>
            <a:chOff x="0" y="-47625"/>
            <a:chExt cx="1061450" cy="237027"/>
          </a:xfrm>
        </p:grpSpPr>
        <p:sp>
          <p:nvSpPr>
            <p:cNvPr id="1184" name="Google Shape;1184;p34"/>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4"/>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35"/>
          <p:cNvSpPr/>
          <p:nvPr/>
        </p:nvSpPr>
        <p:spPr>
          <a:xfrm>
            <a:off x="6452530" y="2066879"/>
            <a:ext cx="430678" cy="430678"/>
          </a:xfrm>
          <a:custGeom>
            <a:rect b="b" l="l" r="r" t="t"/>
            <a:pathLst>
              <a:path extrusionOk="0" h="430678" w="430678">
                <a:moveTo>
                  <a:pt x="0" y="0"/>
                </a:moveTo>
                <a:lnTo>
                  <a:pt x="430679" y="0"/>
                </a:lnTo>
                <a:lnTo>
                  <a:pt x="430679" y="430679"/>
                </a:lnTo>
                <a:lnTo>
                  <a:pt x="0" y="430679"/>
                </a:lnTo>
                <a:lnTo>
                  <a:pt x="0" y="0"/>
                </a:lnTo>
                <a:close/>
              </a:path>
            </a:pathLst>
          </a:custGeom>
          <a:blipFill rotWithShape="1">
            <a:blip r:embed="rId3">
              <a:alphaModFix/>
            </a:blip>
            <a:stretch>
              <a:fillRect b="0" l="0" r="0" t="0"/>
            </a:stretch>
          </a:blipFill>
          <a:ln>
            <a:noFill/>
          </a:ln>
        </p:spPr>
      </p:sp>
      <p:sp>
        <p:nvSpPr>
          <p:cNvPr id="1191" name="Google Shape;1191;p35"/>
          <p:cNvSpPr/>
          <p:nvPr/>
        </p:nvSpPr>
        <p:spPr>
          <a:xfrm>
            <a:off x="6179613" y="3626785"/>
            <a:ext cx="11396683" cy="5430229"/>
          </a:xfrm>
          <a:custGeom>
            <a:rect b="b" l="l" r="r" t="t"/>
            <a:pathLst>
              <a:path extrusionOk="0" h="5430229" w="11396683">
                <a:moveTo>
                  <a:pt x="0" y="0"/>
                </a:moveTo>
                <a:lnTo>
                  <a:pt x="11396683" y="0"/>
                </a:lnTo>
                <a:lnTo>
                  <a:pt x="11396683" y="5430229"/>
                </a:lnTo>
                <a:lnTo>
                  <a:pt x="0" y="5430229"/>
                </a:lnTo>
                <a:lnTo>
                  <a:pt x="0" y="0"/>
                </a:lnTo>
                <a:close/>
              </a:path>
            </a:pathLst>
          </a:custGeom>
          <a:blipFill rotWithShape="1">
            <a:blip r:embed="rId4">
              <a:alphaModFix/>
            </a:blip>
            <a:stretch>
              <a:fillRect b="0" l="0" r="0" t="0"/>
            </a:stretch>
          </a:blipFill>
          <a:ln>
            <a:noFill/>
          </a:ln>
        </p:spPr>
      </p:sp>
      <p:grpSp>
        <p:nvGrpSpPr>
          <p:cNvPr id="1192" name="Google Shape;1192;p35"/>
          <p:cNvGrpSpPr/>
          <p:nvPr/>
        </p:nvGrpSpPr>
        <p:grpSpPr>
          <a:xfrm>
            <a:off x="6883209" y="3419624"/>
            <a:ext cx="8164922" cy="3266926"/>
            <a:chOff x="0" y="-47625"/>
            <a:chExt cx="2150432" cy="860425"/>
          </a:xfrm>
        </p:grpSpPr>
        <p:sp>
          <p:nvSpPr>
            <p:cNvPr id="1193" name="Google Shape;1193;p35"/>
            <p:cNvSpPr/>
            <p:nvPr/>
          </p:nvSpPr>
          <p:spPr>
            <a:xfrm>
              <a:off x="0" y="0"/>
              <a:ext cx="2150432" cy="812800"/>
            </a:xfrm>
            <a:custGeom>
              <a:rect b="b" l="l" r="r" t="t"/>
              <a:pathLst>
                <a:path extrusionOk="0" h="812800" w="2150432">
                  <a:moveTo>
                    <a:pt x="0" y="0"/>
                  </a:moveTo>
                  <a:lnTo>
                    <a:pt x="2150432" y="0"/>
                  </a:lnTo>
                  <a:lnTo>
                    <a:pt x="2150432" y="812800"/>
                  </a:lnTo>
                  <a:lnTo>
                    <a:pt x="0" y="812800"/>
                  </a:lnTo>
                  <a:close/>
                </a:path>
              </a:pathLst>
            </a:custGeom>
            <a:solidFill>
              <a:srgbClr val="000000">
                <a:alpha val="0"/>
              </a:srgbClr>
            </a:solidFill>
            <a:ln>
              <a:noFill/>
            </a:ln>
          </p:spPr>
        </p:sp>
        <p:sp>
          <p:nvSpPr>
            <p:cNvPr id="1194" name="Google Shape;1194;p35"/>
            <p:cNvSpPr txBox="1"/>
            <p:nvPr/>
          </p:nvSpPr>
          <p:spPr>
            <a:xfrm>
              <a:off x="0" y="-47625"/>
              <a:ext cx="2150432"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95" name="Google Shape;1195;p35"/>
          <p:cNvGrpSpPr/>
          <p:nvPr/>
        </p:nvGrpSpPr>
        <p:grpSpPr>
          <a:xfrm>
            <a:off x="6883209" y="3512634"/>
            <a:ext cx="8318843" cy="5544380"/>
            <a:chOff x="0" y="-47625"/>
            <a:chExt cx="2190971" cy="1460248"/>
          </a:xfrm>
        </p:grpSpPr>
        <p:sp>
          <p:nvSpPr>
            <p:cNvPr id="1196" name="Google Shape;1196;p35"/>
            <p:cNvSpPr/>
            <p:nvPr/>
          </p:nvSpPr>
          <p:spPr>
            <a:xfrm>
              <a:off x="0" y="0"/>
              <a:ext cx="2190971" cy="1412623"/>
            </a:xfrm>
            <a:custGeom>
              <a:rect b="b" l="l" r="r" t="t"/>
              <a:pathLst>
                <a:path extrusionOk="0" h="1412623" w="2190971">
                  <a:moveTo>
                    <a:pt x="0" y="0"/>
                  </a:moveTo>
                  <a:lnTo>
                    <a:pt x="2190971" y="0"/>
                  </a:lnTo>
                  <a:lnTo>
                    <a:pt x="2190971" y="1412623"/>
                  </a:lnTo>
                  <a:lnTo>
                    <a:pt x="0" y="1412623"/>
                  </a:lnTo>
                  <a:close/>
                </a:path>
              </a:pathLst>
            </a:custGeom>
            <a:solidFill>
              <a:srgbClr val="000000">
                <a:alpha val="0"/>
              </a:srgbClr>
            </a:solidFill>
            <a:ln cap="sq" cmpd="sng" w="19050">
              <a:solidFill>
                <a:srgbClr val="000000"/>
              </a:solidFill>
              <a:prstDash val="lgDash"/>
              <a:miter lim="8000"/>
              <a:headEnd len="sm" w="sm" type="none"/>
              <a:tailEnd len="sm" w="sm" type="none"/>
            </a:ln>
          </p:spPr>
        </p:sp>
        <p:sp>
          <p:nvSpPr>
            <p:cNvPr id="1197" name="Google Shape;1197;p35"/>
            <p:cNvSpPr txBox="1"/>
            <p:nvPr/>
          </p:nvSpPr>
          <p:spPr>
            <a:xfrm>
              <a:off x="0" y="-47625"/>
              <a:ext cx="2190971" cy="1460248"/>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98" name="Google Shape;1198;p35"/>
          <p:cNvSpPr txBox="1"/>
          <p:nvPr/>
        </p:nvSpPr>
        <p:spPr>
          <a:xfrm>
            <a:off x="7203178" y="2060043"/>
            <a:ext cx="9606054" cy="11893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Cân đối</a:t>
            </a:r>
            <a:endParaRPr/>
          </a:p>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Sử dụng bố cục đối xứng tạo cảm giác cân đối, dễ chịu.</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cxnSp>
        <p:nvCxnSpPr>
          <p:cNvPr id="1199" name="Google Shape;1199;p35"/>
          <p:cNvCxnSpPr/>
          <p:nvPr/>
        </p:nvCxnSpPr>
        <p:spPr>
          <a:xfrm rot="10800000">
            <a:off x="10994245" y="3249398"/>
            <a:ext cx="0" cy="6371618"/>
          </a:xfrm>
          <a:prstGeom prst="straightConnector1">
            <a:avLst/>
          </a:prstGeom>
          <a:noFill/>
          <a:ln cap="flat" cmpd="sng" w="19050">
            <a:solidFill>
              <a:srgbClr val="000000"/>
            </a:solidFill>
            <a:prstDash val="lgDash"/>
            <a:round/>
            <a:headEnd len="sm" w="sm" type="none"/>
            <a:tailEnd len="sm" w="sm" type="none"/>
          </a:ln>
        </p:spPr>
      </p:cxnSp>
      <p:grpSp>
        <p:nvGrpSpPr>
          <p:cNvPr id="1200" name="Google Shape;1200;p35"/>
          <p:cNvGrpSpPr/>
          <p:nvPr/>
        </p:nvGrpSpPr>
        <p:grpSpPr>
          <a:xfrm>
            <a:off x="-774243" y="1126443"/>
            <a:ext cx="6111589" cy="8131857"/>
            <a:chOff x="0" y="-38100"/>
            <a:chExt cx="1609637" cy="2141724"/>
          </a:xfrm>
        </p:grpSpPr>
        <p:sp>
          <p:nvSpPr>
            <p:cNvPr id="1201" name="Google Shape;1201;p35"/>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5"/>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203" name="Google Shape;1203;p35"/>
          <p:cNvGrpSpPr/>
          <p:nvPr/>
        </p:nvGrpSpPr>
        <p:grpSpPr>
          <a:xfrm>
            <a:off x="507474" y="2096010"/>
            <a:ext cx="4030193" cy="866626"/>
            <a:chOff x="0" y="-47625"/>
            <a:chExt cx="1061450" cy="228247"/>
          </a:xfrm>
        </p:grpSpPr>
        <p:sp>
          <p:nvSpPr>
            <p:cNvPr id="1204" name="Google Shape;1204;p35"/>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5"/>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206" name="Google Shape;1206;p35"/>
          <p:cNvGrpSpPr/>
          <p:nvPr/>
        </p:nvGrpSpPr>
        <p:grpSpPr>
          <a:xfrm>
            <a:off x="507474" y="2838959"/>
            <a:ext cx="4030193" cy="809477"/>
            <a:chOff x="0" y="-47625"/>
            <a:chExt cx="1061450" cy="213195"/>
          </a:xfrm>
        </p:grpSpPr>
        <p:sp>
          <p:nvSpPr>
            <p:cNvPr id="1207" name="Google Shape;1207;p35"/>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209" name="Google Shape;1209;p35"/>
          <p:cNvGrpSpPr/>
          <p:nvPr/>
        </p:nvGrpSpPr>
        <p:grpSpPr>
          <a:xfrm>
            <a:off x="507474" y="3534284"/>
            <a:ext cx="4009702" cy="809477"/>
            <a:chOff x="0" y="-47625"/>
            <a:chExt cx="1056053" cy="213195"/>
          </a:xfrm>
        </p:grpSpPr>
        <p:sp>
          <p:nvSpPr>
            <p:cNvPr id="1210" name="Google Shape;1210;p35"/>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5"/>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212" name="Google Shape;1212;p35"/>
          <p:cNvGrpSpPr/>
          <p:nvPr/>
        </p:nvGrpSpPr>
        <p:grpSpPr>
          <a:xfrm>
            <a:off x="507474" y="4239134"/>
            <a:ext cx="4009702" cy="847576"/>
            <a:chOff x="0" y="-47625"/>
            <a:chExt cx="1056053" cy="223230"/>
          </a:xfrm>
        </p:grpSpPr>
        <p:sp>
          <p:nvSpPr>
            <p:cNvPr id="1213" name="Google Shape;1213;p35"/>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5"/>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215" name="Google Shape;1215;p35"/>
          <p:cNvGrpSpPr/>
          <p:nvPr/>
        </p:nvGrpSpPr>
        <p:grpSpPr>
          <a:xfrm>
            <a:off x="824470" y="4963034"/>
            <a:ext cx="3713197" cy="828526"/>
            <a:chOff x="0" y="-47625"/>
            <a:chExt cx="977961" cy="218213"/>
          </a:xfrm>
        </p:grpSpPr>
        <p:sp>
          <p:nvSpPr>
            <p:cNvPr id="1216" name="Google Shape;1216;p35"/>
            <p:cNvSpPr/>
            <p:nvPr/>
          </p:nvSpPr>
          <p:spPr>
            <a:xfrm>
              <a:off x="0" y="0"/>
              <a:ext cx="977961" cy="170588"/>
            </a:xfrm>
            <a:custGeom>
              <a:rect b="b" l="l" r="r" t="t"/>
              <a:pathLst>
                <a:path extrusionOk="0" h="170588" w="977961">
                  <a:moveTo>
                    <a:pt x="35445" y="0"/>
                  </a:moveTo>
                  <a:lnTo>
                    <a:pt x="942517" y="0"/>
                  </a:lnTo>
                  <a:cubicBezTo>
                    <a:pt x="951917" y="0"/>
                    <a:pt x="960933" y="3734"/>
                    <a:pt x="967580" y="10381"/>
                  </a:cubicBezTo>
                  <a:cubicBezTo>
                    <a:pt x="974227" y="17029"/>
                    <a:pt x="977961" y="26044"/>
                    <a:pt x="977961" y="35445"/>
                  </a:cubicBezTo>
                  <a:lnTo>
                    <a:pt x="977961" y="135143"/>
                  </a:lnTo>
                  <a:cubicBezTo>
                    <a:pt x="977961" y="144544"/>
                    <a:pt x="974227" y="153559"/>
                    <a:pt x="967580" y="160206"/>
                  </a:cubicBezTo>
                  <a:cubicBezTo>
                    <a:pt x="960933" y="166853"/>
                    <a:pt x="951917" y="170588"/>
                    <a:pt x="942517" y="170588"/>
                  </a:cubicBezTo>
                  <a:lnTo>
                    <a:pt x="35445" y="170588"/>
                  </a:lnTo>
                  <a:cubicBezTo>
                    <a:pt x="26044" y="170588"/>
                    <a:pt x="17029" y="166853"/>
                    <a:pt x="10381" y="160206"/>
                  </a:cubicBezTo>
                  <a:cubicBezTo>
                    <a:pt x="3734" y="153559"/>
                    <a:pt x="0" y="144544"/>
                    <a:pt x="0" y="135143"/>
                  </a:cubicBezTo>
                  <a:lnTo>
                    <a:pt x="0" y="35445"/>
                  </a:lnTo>
                  <a:cubicBezTo>
                    <a:pt x="0" y="26044"/>
                    <a:pt x="3734" y="17029"/>
                    <a:pt x="10381" y="10381"/>
                  </a:cubicBezTo>
                  <a:cubicBezTo>
                    <a:pt x="17029" y="3734"/>
                    <a:pt x="26044" y="0"/>
                    <a:pt x="3544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5"/>
            <p:cNvSpPr txBox="1"/>
            <p:nvPr/>
          </p:nvSpPr>
          <p:spPr>
            <a:xfrm>
              <a:off x="0" y="-47625"/>
              <a:ext cx="977961"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218" name="Google Shape;1218;p35"/>
          <p:cNvGrpSpPr/>
          <p:nvPr/>
        </p:nvGrpSpPr>
        <p:grpSpPr>
          <a:xfrm>
            <a:off x="507474" y="5677409"/>
            <a:ext cx="4050684" cy="861863"/>
            <a:chOff x="0" y="-47625"/>
            <a:chExt cx="1066847" cy="226993"/>
          </a:xfrm>
        </p:grpSpPr>
        <p:sp>
          <p:nvSpPr>
            <p:cNvPr id="1219" name="Google Shape;1219;p35"/>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221" name="Google Shape;1221;p35"/>
          <p:cNvGrpSpPr/>
          <p:nvPr/>
        </p:nvGrpSpPr>
        <p:grpSpPr>
          <a:xfrm>
            <a:off x="527964" y="6546565"/>
            <a:ext cx="4030193" cy="899963"/>
            <a:chOff x="0" y="-47625"/>
            <a:chExt cx="1061450" cy="237027"/>
          </a:xfrm>
        </p:grpSpPr>
        <p:sp>
          <p:nvSpPr>
            <p:cNvPr id="1222" name="Google Shape;1222;p35"/>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224" name="Google Shape;1224;p35"/>
          <p:cNvGrpSpPr/>
          <p:nvPr/>
        </p:nvGrpSpPr>
        <p:grpSpPr>
          <a:xfrm>
            <a:off x="-198130" y="5727414"/>
            <a:ext cx="5758397" cy="885677"/>
            <a:chOff x="0" y="-47625"/>
            <a:chExt cx="1516615" cy="233264"/>
          </a:xfrm>
        </p:grpSpPr>
        <p:sp>
          <p:nvSpPr>
            <p:cNvPr id="1225" name="Google Shape;1225;p35"/>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Thiết kế hấp dẫn</a:t>
              </a:r>
              <a:endParaRPr/>
            </a:p>
          </p:txBody>
        </p:sp>
      </p:grpSp>
      <p:sp>
        <p:nvSpPr>
          <p:cNvPr id="1227" name="Google Shape;1227;p35"/>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228" name="Google Shape;1228;p35"/>
          <p:cNvGrpSpPr/>
          <p:nvPr/>
        </p:nvGrpSpPr>
        <p:grpSpPr>
          <a:xfrm>
            <a:off x="507474" y="7944359"/>
            <a:ext cx="4030193" cy="899963"/>
            <a:chOff x="0" y="-47625"/>
            <a:chExt cx="1061450" cy="237027"/>
          </a:xfrm>
        </p:grpSpPr>
        <p:sp>
          <p:nvSpPr>
            <p:cNvPr id="1229" name="Google Shape;1229;p35"/>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231" name="Google Shape;1231;p35"/>
          <p:cNvGrpSpPr/>
          <p:nvPr/>
        </p:nvGrpSpPr>
        <p:grpSpPr>
          <a:xfrm>
            <a:off x="527964" y="7253796"/>
            <a:ext cx="4030193" cy="899963"/>
            <a:chOff x="0" y="-47625"/>
            <a:chExt cx="1061450" cy="237027"/>
          </a:xfrm>
        </p:grpSpPr>
        <p:sp>
          <p:nvSpPr>
            <p:cNvPr id="1232" name="Google Shape;1232;p35"/>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36"/>
          <p:cNvSpPr/>
          <p:nvPr/>
        </p:nvSpPr>
        <p:spPr>
          <a:xfrm>
            <a:off x="6452530" y="2066879"/>
            <a:ext cx="430678" cy="430678"/>
          </a:xfrm>
          <a:custGeom>
            <a:rect b="b" l="l" r="r" t="t"/>
            <a:pathLst>
              <a:path extrusionOk="0" h="430678" w="430678">
                <a:moveTo>
                  <a:pt x="0" y="0"/>
                </a:moveTo>
                <a:lnTo>
                  <a:pt x="430679" y="0"/>
                </a:lnTo>
                <a:lnTo>
                  <a:pt x="430679" y="430679"/>
                </a:lnTo>
                <a:lnTo>
                  <a:pt x="0" y="430679"/>
                </a:lnTo>
                <a:lnTo>
                  <a:pt x="0" y="0"/>
                </a:lnTo>
                <a:close/>
              </a:path>
            </a:pathLst>
          </a:custGeom>
          <a:blipFill rotWithShape="1">
            <a:blip r:embed="rId3">
              <a:alphaModFix/>
            </a:blip>
            <a:stretch>
              <a:fillRect b="0" l="0" r="0" t="0"/>
            </a:stretch>
          </a:blipFill>
          <a:ln>
            <a:noFill/>
          </a:ln>
        </p:spPr>
      </p:sp>
      <p:sp>
        <p:nvSpPr>
          <p:cNvPr id="1239" name="Google Shape;1239;p36"/>
          <p:cNvSpPr/>
          <p:nvPr/>
        </p:nvSpPr>
        <p:spPr>
          <a:xfrm>
            <a:off x="5902208" y="3649448"/>
            <a:ext cx="11357092" cy="5750502"/>
          </a:xfrm>
          <a:custGeom>
            <a:rect b="b" l="l" r="r" t="t"/>
            <a:pathLst>
              <a:path extrusionOk="0" h="5750502" w="11357092">
                <a:moveTo>
                  <a:pt x="0" y="0"/>
                </a:moveTo>
                <a:lnTo>
                  <a:pt x="11357092" y="0"/>
                </a:lnTo>
                <a:lnTo>
                  <a:pt x="11357092" y="5750502"/>
                </a:lnTo>
                <a:lnTo>
                  <a:pt x="0" y="5750502"/>
                </a:lnTo>
                <a:lnTo>
                  <a:pt x="0" y="0"/>
                </a:lnTo>
                <a:close/>
              </a:path>
            </a:pathLst>
          </a:custGeom>
          <a:blipFill rotWithShape="1">
            <a:blip r:embed="rId4">
              <a:alphaModFix/>
            </a:blip>
            <a:stretch>
              <a:fillRect b="0" l="-6266" r="0" t="0"/>
            </a:stretch>
          </a:blipFill>
          <a:ln>
            <a:noFill/>
          </a:ln>
        </p:spPr>
      </p:sp>
      <p:grpSp>
        <p:nvGrpSpPr>
          <p:cNvPr id="1240" name="Google Shape;1240;p36"/>
          <p:cNvGrpSpPr/>
          <p:nvPr/>
        </p:nvGrpSpPr>
        <p:grpSpPr>
          <a:xfrm>
            <a:off x="5902208" y="5564836"/>
            <a:ext cx="8764757" cy="3835114"/>
            <a:chOff x="0" y="-47625"/>
            <a:chExt cx="2308413" cy="1010071"/>
          </a:xfrm>
        </p:grpSpPr>
        <p:sp>
          <p:nvSpPr>
            <p:cNvPr id="1241" name="Google Shape;1241;p36"/>
            <p:cNvSpPr/>
            <p:nvPr/>
          </p:nvSpPr>
          <p:spPr>
            <a:xfrm>
              <a:off x="0" y="0"/>
              <a:ext cx="2308413" cy="962446"/>
            </a:xfrm>
            <a:custGeom>
              <a:rect b="b" l="l" r="r" t="t"/>
              <a:pathLst>
                <a:path extrusionOk="0" h="962446" w="2308413">
                  <a:moveTo>
                    <a:pt x="0" y="0"/>
                  </a:moveTo>
                  <a:lnTo>
                    <a:pt x="2308413" y="0"/>
                  </a:lnTo>
                  <a:lnTo>
                    <a:pt x="2308413" y="962446"/>
                  </a:lnTo>
                  <a:lnTo>
                    <a:pt x="0" y="962446"/>
                  </a:lnTo>
                  <a:close/>
                </a:path>
              </a:pathLst>
            </a:custGeom>
            <a:solidFill>
              <a:srgbClr val="000000">
                <a:alpha val="0"/>
              </a:srgbClr>
            </a:solidFill>
            <a:ln cap="sq" cmpd="sng" w="19050">
              <a:solidFill>
                <a:srgbClr val="000000"/>
              </a:solidFill>
              <a:prstDash val="lgDash"/>
              <a:miter lim="8000"/>
              <a:headEnd len="sm" w="sm" type="none"/>
              <a:tailEnd len="sm" w="sm" type="none"/>
            </a:ln>
          </p:spPr>
        </p:sp>
        <p:sp>
          <p:nvSpPr>
            <p:cNvPr id="1242" name="Google Shape;1242;p36"/>
            <p:cNvSpPr txBox="1"/>
            <p:nvPr/>
          </p:nvSpPr>
          <p:spPr>
            <a:xfrm>
              <a:off x="0" y="-47625"/>
              <a:ext cx="2308413" cy="1010071"/>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43" name="Google Shape;1243;p36"/>
          <p:cNvSpPr txBox="1"/>
          <p:nvPr/>
        </p:nvSpPr>
        <p:spPr>
          <a:xfrm>
            <a:off x="7203178" y="2060043"/>
            <a:ext cx="10373118" cy="11893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Rõ ràng</a:t>
            </a:r>
            <a:endParaRPr/>
          </a:p>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Sử dụng nguyên lý </a:t>
            </a:r>
            <a:r>
              <a:rPr b="1" i="0" lang="en-US" sz="2300" u="none" cap="none" strike="noStrike">
                <a:solidFill>
                  <a:srgbClr val="23185B"/>
                </a:solidFill>
                <a:latin typeface="Bricolage Grotesque"/>
                <a:ea typeface="Bricolage Grotesque"/>
                <a:cs typeface="Bricolage Grotesque"/>
                <a:sym typeface="Bricolage Grotesque"/>
              </a:rPr>
              <a:t>enclosure</a:t>
            </a:r>
            <a:r>
              <a:rPr b="0" i="0" lang="en-US" sz="2300" u="none" cap="none" strike="noStrike">
                <a:solidFill>
                  <a:srgbClr val="23185B"/>
                </a:solidFill>
                <a:latin typeface="Bricolage Grotesque"/>
                <a:ea typeface="Bricolage Grotesque"/>
                <a:cs typeface="Bricolage Grotesque"/>
                <a:sym typeface="Bricolage Grotesque"/>
              </a:rPr>
              <a:t> để đóng khung từngthành phần trực quan</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grpSp>
        <p:nvGrpSpPr>
          <p:cNvPr id="1244" name="Google Shape;1244;p36"/>
          <p:cNvGrpSpPr/>
          <p:nvPr/>
        </p:nvGrpSpPr>
        <p:grpSpPr>
          <a:xfrm>
            <a:off x="-774243" y="1126443"/>
            <a:ext cx="6111589" cy="8131857"/>
            <a:chOff x="0" y="-38100"/>
            <a:chExt cx="1609637" cy="2141724"/>
          </a:xfrm>
        </p:grpSpPr>
        <p:sp>
          <p:nvSpPr>
            <p:cNvPr id="1245" name="Google Shape;1245;p36"/>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6"/>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247" name="Google Shape;1247;p36"/>
          <p:cNvGrpSpPr/>
          <p:nvPr/>
        </p:nvGrpSpPr>
        <p:grpSpPr>
          <a:xfrm>
            <a:off x="507474" y="2096010"/>
            <a:ext cx="4030193" cy="866626"/>
            <a:chOff x="0" y="-47625"/>
            <a:chExt cx="1061450" cy="228247"/>
          </a:xfrm>
        </p:grpSpPr>
        <p:sp>
          <p:nvSpPr>
            <p:cNvPr id="1248" name="Google Shape;1248;p36"/>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6"/>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250" name="Google Shape;1250;p36"/>
          <p:cNvGrpSpPr/>
          <p:nvPr/>
        </p:nvGrpSpPr>
        <p:grpSpPr>
          <a:xfrm>
            <a:off x="507474" y="2838959"/>
            <a:ext cx="4030193" cy="809477"/>
            <a:chOff x="0" y="-47625"/>
            <a:chExt cx="1061450" cy="213195"/>
          </a:xfrm>
        </p:grpSpPr>
        <p:sp>
          <p:nvSpPr>
            <p:cNvPr id="1251" name="Google Shape;1251;p36"/>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6"/>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253" name="Google Shape;1253;p36"/>
          <p:cNvGrpSpPr/>
          <p:nvPr/>
        </p:nvGrpSpPr>
        <p:grpSpPr>
          <a:xfrm>
            <a:off x="507474" y="3534284"/>
            <a:ext cx="4009702" cy="809477"/>
            <a:chOff x="0" y="-47625"/>
            <a:chExt cx="1056053" cy="213195"/>
          </a:xfrm>
        </p:grpSpPr>
        <p:sp>
          <p:nvSpPr>
            <p:cNvPr id="1254" name="Google Shape;1254;p36"/>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256" name="Google Shape;1256;p36"/>
          <p:cNvGrpSpPr/>
          <p:nvPr/>
        </p:nvGrpSpPr>
        <p:grpSpPr>
          <a:xfrm>
            <a:off x="507474" y="4239134"/>
            <a:ext cx="4009702" cy="847576"/>
            <a:chOff x="0" y="-47625"/>
            <a:chExt cx="1056053" cy="223230"/>
          </a:xfrm>
        </p:grpSpPr>
        <p:sp>
          <p:nvSpPr>
            <p:cNvPr id="1257" name="Google Shape;1257;p36"/>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6"/>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259" name="Google Shape;1259;p36"/>
          <p:cNvGrpSpPr/>
          <p:nvPr/>
        </p:nvGrpSpPr>
        <p:grpSpPr>
          <a:xfrm>
            <a:off x="824470" y="4963034"/>
            <a:ext cx="3713197" cy="828526"/>
            <a:chOff x="0" y="-47625"/>
            <a:chExt cx="977961" cy="218213"/>
          </a:xfrm>
        </p:grpSpPr>
        <p:sp>
          <p:nvSpPr>
            <p:cNvPr id="1260" name="Google Shape;1260;p36"/>
            <p:cNvSpPr/>
            <p:nvPr/>
          </p:nvSpPr>
          <p:spPr>
            <a:xfrm>
              <a:off x="0" y="0"/>
              <a:ext cx="977961" cy="170588"/>
            </a:xfrm>
            <a:custGeom>
              <a:rect b="b" l="l" r="r" t="t"/>
              <a:pathLst>
                <a:path extrusionOk="0" h="170588" w="977961">
                  <a:moveTo>
                    <a:pt x="35445" y="0"/>
                  </a:moveTo>
                  <a:lnTo>
                    <a:pt x="942517" y="0"/>
                  </a:lnTo>
                  <a:cubicBezTo>
                    <a:pt x="951917" y="0"/>
                    <a:pt x="960933" y="3734"/>
                    <a:pt x="967580" y="10381"/>
                  </a:cubicBezTo>
                  <a:cubicBezTo>
                    <a:pt x="974227" y="17029"/>
                    <a:pt x="977961" y="26044"/>
                    <a:pt x="977961" y="35445"/>
                  </a:cubicBezTo>
                  <a:lnTo>
                    <a:pt x="977961" y="135143"/>
                  </a:lnTo>
                  <a:cubicBezTo>
                    <a:pt x="977961" y="144544"/>
                    <a:pt x="974227" y="153559"/>
                    <a:pt x="967580" y="160206"/>
                  </a:cubicBezTo>
                  <a:cubicBezTo>
                    <a:pt x="960933" y="166853"/>
                    <a:pt x="951917" y="170588"/>
                    <a:pt x="942517" y="170588"/>
                  </a:cubicBezTo>
                  <a:lnTo>
                    <a:pt x="35445" y="170588"/>
                  </a:lnTo>
                  <a:cubicBezTo>
                    <a:pt x="26044" y="170588"/>
                    <a:pt x="17029" y="166853"/>
                    <a:pt x="10381" y="160206"/>
                  </a:cubicBezTo>
                  <a:cubicBezTo>
                    <a:pt x="3734" y="153559"/>
                    <a:pt x="0" y="144544"/>
                    <a:pt x="0" y="135143"/>
                  </a:cubicBezTo>
                  <a:lnTo>
                    <a:pt x="0" y="35445"/>
                  </a:lnTo>
                  <a:cubicBezTo>
                    <a:pt x="0" y="26044"/>
                    <a:pt x="3734" y="17029"/>
                    <a:pt x="10381" y="10381"/>
                  </a:cubicBezTo>
                  <a:cubicBezTo>
                    <a:pt x="17029" y="3734"/>
                    <a:pt x="26044" y="0"/>
                    <a:pt x="3544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6"/>
            <p:cNvSpPr txBox="1"/>
            <p:nvPr/>
          </p:nvSpPr>
          <p:spPr>
            <a:xfrm>
              <a:off x="0" y="-47625"/>
              <a:ext cx="977961"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262" name="Google Shape;1262;p36"/>
          <p:cNvGrpSpPr/>
          <p:nvPr/>
        </p:nvGrpSpPr>
        <p:grpSpPr>
          <a:xfrm>
            <a:off x="507474" y="5677409"/>
            <a:ext cx="4050684" cy="861863"/>
            <a:chOff x="0" y="-47625"/>
            <a:chExt cx="1066847" cy="226993"/>
          </a:xfrm>
        </p:grpSpPr>
        <p:sp>
          <p:nvSpPr>
            <p:cNvPr id="1263" name="Google Shape;1263;p36"/>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6"/>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265" name="Google Shape;1265;p36"/>
          <p:cNvGrpSpPr/>
          <p:nvPr/>
        </p:nvGrpSpPr>
        <p:grpSpPr>
          <a:xfrm>
            <a:off x="527964" y="6546565"/>
            <a:ext cx="4030193" cy="899963"/>
            <a:chOff x="0" y="-47625"/>
            <a:chExt cx="1061450" cy="237027"/>
          </a:xfrm>
        </p:grpSpPr>
        <p:sp>
          <p:nvSpPr>
            <p:cNvPr id="1266" name="Google Shape;1266;p36"/>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6"/>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268" name="Google Shape;1268;p36"/>
          <p:cNvGrpSpPr/>
          <p:nvPr/>
        </p:nvGrpSpPr>
        <p:grpSpPr>
          <a:xfrm>
            <a:off x="-198130" y="5727414"/>
            <a:ext cx="5758397" cy="885677"/>
            <a:chOff x="0" y="-47625"/>
            <a:chExt cx="1516615" cy="233264"/>
          </a:xfrm>
        </p:grpSpPr>
        <p:sp>
          <p:nvSpPr>
            <p:cNvPr id="1269" name="Google Shape;1269;p36"/>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6"/>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Thiết kế hấp dẫn</a:t>
              </a:r>
              <a:endParaRPr/>
            </a:p>
          </p:txBody>
        </p:sp>
      </p:grpSp>
      <p:sp>
        <p:nvSpPr>
          <p:cNvPr id="1271" name="Google Shape;1271;p36"/>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272" name="Google Shape;1272;p36"/>
          <p:cNvGrpSpPr/>
          <p:nvPr/>
        </p:nvGrpSpPr>
        <p:grpSpPr>
          <a:xfrm>
            <a:off x="507474" y="7944359"/>
            <a:ext cx="4030193" cy="899963"/>
            <a:chOff x="0" y="-47625"/>
            <a:chExt cx="1061450" cy="237027"/>
          </a:xfrm>
        </p:grpSpPr>
        <p:sp>
          <p:nvSpPr>
            <p:cNvPr id="1273" name="Google Shape;1273;p36"/>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6"/>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275" name="Google Shape;1275;p36"/>
          <p:cNvGrpSpPr/>
          <p:nvPr/>
        </p:nvGrpSpPr>
        <p:grpSpPr>
          <a:xfrm>
            <a:off x="527964" y="7253796"/>
            <a:ext cx="4030193" cy="899963"/>
            <a:chOff x="0" y="-47625"/>
            <a:chExt cx="1061450" cy="237027"/>
          </a:xfrm>
        </p:grpSpPr>
        <p:sp>
          <p:nvSpPr>
            <p:cNvPr id="1276" name="Google Shape;1276;p36"/>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6"/>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37"/>
          <p:cNvSpPr/>
          <p:nvPr/>
        </p:nvSpPr>
        <p:spPr>
          <a:xfrm>
            <a:off x="6352374" y="2753897"/>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grpSp>
        <p:nvGrpSpPr>
          <p:cNvPr id="1283" name="Google Shape;1283;p37"/>
          <p:cNvGrpSpPr/>
          <p:nvPr/>
        </p:nvGrpSpPr>
        <p:grpSpPr>
          <a:xfrm>
            <a:off x="6945725" y="6679977"/>
            <a:ext cx="2664531" cy="1350317"/>
            <a:chOff x="0" y="-47625"/>
            <a:chExt cx="895911" cy="454025"/>
          </a:xfrm>
        </p:grpSpPr>
        <p:sp>
          <p:nvSpPr>
            <p:cNvPr id="1284" name="Google Shape;1284;p37"/>
            <p:cNvSpPr/>
            <p:nvPr/>
          </p:nvSpPr>
          <p:spPr>
            <a:xfrm>
              <a:off x="0" y="0"/>
              <a:ext cx="895911" cy="406400"/>
            </a:xfrm>
            <a:custGeom>
              <a:rect b="b" l="l" r="r" t="t"/>
              <a:pathLst>
                <a:path extrusionOk="0" h="406400" w="895911">
                  <a:moveTo>
                    <a:pt x="203200" y="0"/>
                  </a:moveTo>
                  <a:lnTo>
                    <a:pt x="692711" y="0"/>
                  </a:lnTo>
                  <a:cubicBezTo>
                    <a:pt x="804935" y="0"/>
                    <a:pt x="895911" y="90976"/>
                    <a:pt x="895911" y="203200"/>
                  </a:cubicBezTo>
                  <a:lnTo>
                    <a:pt x="895911" y="203200"/>
                  </a:lnTo>
                  <a:cubicBezTo>
                    <a:pt x="895911" y="257092"/>
                    <a:pt x="874503" y="308777"/>
                    <a:pt x="836395" y="346884"/>
                  </a:cubicBezTo>
                  <a:cubicBezTo>
                    <a:pt x="798288" y="384991"/>
                    <a:pt x="746603" y="406400"/>
                    <a:pt x="692711" y="406400"/>
                  </a:cubicBezTo>
                  <a:lnTo>
                    <a:pt x="203200" y="406400"/>
                  </a:lnTo>
                  <a:cubicBezTo>
                    <a:pt x="90976" y="406400"/>
                    <a:pt x="0" y="315424"/>
                    <a:pt x="0" y="203200"/>
                  </a:cubicBezTo>
                  <a:lnTo>
                    <a:pt x="0" y="203200"/>
                  </a:lnTo>
                  <a:cubicBezTo>
                    <a:pt x="0" y="90976"/>
                    <a:pt x="90976" y="0"/>
                    <a:pt x="203200" y="0"/>
                  </a:cubicBezTo>
                  <a:close/>
                </a:path>
              </a:pathLst>
            </a:custGeom>
            <a:solidFill>
              <a:srgbClr val="D8AB98"/>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txBox="1"/>
            <p:nvPr/>
          </p:nvSpPr>
          <p:spPr>
            <a:xfrm>
              <a:off x="0" y="-47625"/>
              <a:ext cx="895911"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6" name="Google Shape;1286;p37"/>
          <p:cNvGrpSpPr/>
          <p:nvPr/>
        </p:nvGrpSpPr>
        <p:grpSpPr>
          <a:xfrm>
            <a:off x="6945725" y="5219364"/>
            <a:ext cx="2664531" cy="1350317"/>
            <a:chOff x="0" y="-47625"/>
            <a:chExt cx="895911" cy="454025"/>
          </a:xfrm>
        </p:grpSpPr>
        <p:sp>
          <p:nvSpPr>
            <p:cNvPr id="1287" name="Google Shape;1287;p37"/>
            <p:cNvSpPr/>
            <p:nvPr/>
          </p:nvSpPr>
          <p:spPr>
            <a:xfrm>
              <a:off x="0" y="0"/>
              <a:ext cx="895911" cy="406400"/>
            </a:xfrm>
            <a:custGeom>
              <a:rect b="b" l="l" r="r" t="t"/>
              <a:pathLst>
                <a:path extrusionOk="0" h="406400" w="895911">
                  <a:moveTo>
                    <a:pt x="203200" y="0"/>
                  </a:moveTo>
                  <a:lnTo>
                    <a:pt x="692711" y="0"/>
                  </a:lnTo>
                  <a:cubicBezTo>
                    <a:pt x="804935" y="0"/>
                    <a:pt x="895911" y="90976"/>
                    <a:pt x="895911" y="203200"/>
                  </a:cubicBezTo>
                  <a:lnTo>
                    <a:pt x="895911" y="203200"/>
                  </a:lnTo>
                  <a:cubicBezTo>
                    <a:pt x="895911" y="257092"/>
                    <a:pt x="874503" y="308777"/>
                    <a:pt x="836395" y="346884"/>
                  </a:cubicBezTo>
                  <a:cubicBezTo>
                    <a:pt x="798288" y="384991"/>
                    <a:pt x="746603" y="406400"/>
                    <a:pt x="692711" y="406400"/>
                  </a:cubicBezTo>
                  <a:lnTo>
                    <a:pt x="203200" y="406400"/>
                  </a:lnTo>
                  <a:cubicBezTo>
                    <a:pt x="90976" y="406400"/>
                    <a:pt x="0" y="315424"/>
                    <a:pt x="0" y="203200"/>
                  </a:cubicBezTo>
                  <a:lnTo>
                    <a:pt x="0" y="203200"/>
                  </a:lnTo>
                  <a:cubicBezTo>
                    <a:pt x="0" y="90976"/>
                    <a:pt x="90976" y="0"/>
                    <a:pt x="203200" y="0"/>
                  </a:cubicBezTo>
                  <a:close/>
                </a:path>
              </a:pathLst>
            </a:custGeom>
            <a:solidFill>
              <a:srgbClr val="AA4B21"/>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txBox="1"/>
            <p:nvPr/>
          </p:nvSpPr>
          <p:spPr>
            <a:xfrm>
              <a:off x="0" y="-47625"/>
              <a:ext cx="895911"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9" name="Google Shape;1289;p37"/>
          <p:cNvSpPr/>
          <p:nvPr/>
        </p:nvSpPr>
        <p:spPr>
          <a:xfrm>
            <a:off x="13495050" y="2753897"/>
            <a:ext cx="3007762" cy="5870090"/>
          </a:xfrm>
          <a:custGeom>
            <a:rect b="b" l="l" r="r" t="t"/>
            <a:pathLst>
              <a:path extrusionOk="0" h="5870090" w="3007762">
                <a:moveTo>
                  <a:pt x="0" y="0"/>
                </a:moveTo>
                <a:lnTo>
                  <a:pt x="3007762" y="0"/>
                </a:lnTo>
                <a:lnTo>
                  <a:pt x="3007762" y="5870090"/>
                </a:lnTo>
                <a:lnTo>
                  <a:pt x="0" y="5870090"/>
                </a:lnTo>
                <a:lnTo>
                  <a:pt x="0" y="0"/>
                </a:lnTo>
                <a:close/>
              </a:path>
            </a:pathLst>
          </a:custGeom>
          <a:blipFill rotWithShape="1">
            <a:blip r:embed="rId4">
              <a:alphaModFix/>
            </a:blip>
            <a:stretch>
              <a:fillRect b="0" l="-374377" r="-1699" t="-16242"/>
            </a:stretch>
          </a:blipFill>
          <a:ln>
            <a:noFill/>
          </a:ln>
        </p:spPr>
      </p:sp>
      <p:sp>
        <p:nvSpPr>
          <p:cNvPr id="1290" name="Google Shape;1290;p37"/>
          <p:cNvSpPr txBox="1"/>
          <p:nvPr/>
        </p:nvSpPr>
        <p:spPr>
          <a:xfrm>
            <a:off x="7103021" y="2747061"/>
            <a:ext cx="5591391" cy="19894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Đơn giản </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Số lượng các bộ lọc phù hợp, các bộ lọc không cần thiết được giản lược.</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Chỉ có một tông màu chủ đạo: cam.</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Màu nền đơn giản</a:t>
            </a:r>
            <a:endParaRPr/>
          </a:p>
        </p:txBody>
      </p:sp>
      <p:sp>
        <p:nvSpPr>
          <p:cNvPr id="1291" name="Google Shape;1291;p37"/>
          <p:cNvSpPr txBox="1"/>
          <p:nvPr/>
        </p:nvSpPr>
        <p:spPr>
          <a:xfrm>
            <a:off x="7281048" y="5730394"/>
            <a:ext cx="1993883"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Màu biểu đồ</a:t>
            </a:r>
            <a:endParaRPr/>
          </a:p>
        </p:txBody>
      </p:sp>
      <p:sp>
        <p:nvSpPr>
          <p:cNvPr id="1292" name="Google Shape;1292;p37"/>
          <p:cNvSpPr txBox="1"/>
          <p:nvPr/>
        </p:nvSpPr>
        <p:spPr>
          <a:xfrm>
            <a:off x="7281048" y="7191007"/>
            <a:ext cx="1993883"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Bricolage Grotesque"/>
                <a:ea typeface="Bricolage Grotesque"/>
                <a:cs typeface="Bricolage Grotesque"/>
                <a:sym typeface="Bricolage Grotesque"/>
              </a:rPr>
              <a:t>Màu biểu đồ</a:t>
            </a:r>
            <a:endParaRPr/>
          </a:p>
        </p:txBody>
      </p:sp>
      <p:grpSp>
        <p:nvGrpSpPr>
          <p:cNvPr id="1293" name="Google Shape;1293;p37"/>
          <p:cNvGrpSpPr/>
          <p:nvPr/>
        </p:nvGrpSpPr>
        <p:grpSpPr>
          <a:xfrm>
            <a:off x="9898717" y="6679977"/>
            <a:ext cx="2795696" cy="1350317"/>
            <a:chOff x="0" y="-47625"/>
            <a:chExt cx="940013" cy="454025"/>
          </a:xfrm>
        </p:grpSpPr>
        <p:sp>
          <p:nvSpPr>
            <p:cNvPr id="1294" name="Google Shape;1294;p37"/>
            <p:cNvSpPr/>
            <p:nvPr/>
          </p:nvSpPr>
          <p:spPr>
            <a:xfrm>
              <a:off x="0" y="0"/>
              <a:ext cx="940013" cy="406400"/>
            </a:xfrm>
            <a:custGeom>
              <a:rect b="b" l="l" r="r" t="t"/>
              <a:pathLst>
                <a:path extrusionOk="0" h="406400" w="940013">
                  <a:moveTo>
                    <a:pt x="203200" y="0"/>
                  </a:moveTo>
                  <a:lnTo>
                    <a:pt x="736813" y="0"/>
                  </a:lnTo>
                  <a:cubicBezTo>
                    <a:pt x="790705" y="0"/>
                    <a:pt x="842390" y="21409"/>
                    <a:pt x="880497" y="59516"/>
                  </a:cubicBezTo>
                  <a:cubicBezTo>
                    <a:pt x="918605" y="97623"/>
                    <a:pt x="940013" y="149308"/>
                    <a:pt x="940013" y="203200"/>
                  </a:cubicBezTo>
                  <a:lnTo>
                    <a:pt x="940013" y="203200"/>
                  </a:lnTo>
                  <a:cubicBezTo>
                    <a:pt x="940013" y="315424"/>
                    <a:pt x="849038" y="406400"/>
                    <a:pt x="736813" y="406400"/>
                  </a:cubicBezTo>
                  <a:lnTo>
                    <a:pt x="203200" y="406400"/>
                  </a:lnTo>
                  <a:cubicBezTo>
                    <a:pt x="90976" y="406400"/>
                    <a:pt x="0" y="315424"/>
                    <a:pt x="0" y="203200"/>
                  </a:cubicBezTo>
                  <a:lnTo>
                    <a:pt x="0" y="203200"/>
                  </a:lnTo>
                  <a:cubicBezTo>
                    <a:pt x="0" y="90976"/>
                    <a:pt x="90976" y="0"/>
                    <a:pt x="203200" y="0"/>
                  </a:cubicBezTo>
                  <a:close/>
                </a:path>
              </a:pathLst>
            </a:custGeom>
            <a:solidFill>
              <a:srgbClr val="FFFBFD"/>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txBox="1"/>
            <p:nvPr/>
          </p:nvSpPr>
          <p:spPr>
            <a:xfrm>
              <a:off x="0" y="-47625"/>
              <a:ext cx="940013"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96" name="Google Shape;1296;p37"/>
          <p:cNvSpPr txBox="1"/>
          <p:nvPr/>
        </p:nvSpPr>
        <p:spPr>
          <a:xfrm>
            <a:off x="10052473" y="7191007"/>
            <a:ext cx="2507234"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Bricolage Grotesque"/>
                <a:ea typeface="Bricolage Grotesque"/>
                <a:cs typeface="Bricolage Grotesque"/>
                <a:sym typeface="Bricolage Grotesque"/>
              </a:rPr>
              <a:t>Màu nền chung</a:t>
            </a:r>
            <a:endParaRPr/>
          </a:p>
        </p:txBody>
      </p:sp>
      <p:grpSp>
        <p:nvGrpSpPr>
          <p:cNvPr id="1297" name="Google Shape;1297;p37"/>
          <p:cNvGrpSpPr/>
          <p:nvPr/>
        </p:nvGrpSpPr>
        <p:grpSpPr>
          <a:xfrm>
            <a:off x="9918304" y="5219364"/>
            <a:ext cx="2795696" cy="1350317"/>
            <a:chOff x="0" y="-47625"/>
            <a:chExt cx="940013" cy="454025"/>
          </a:xfrm>
        </p:grpSpPr>
        <p:sp>
          <p:nvSpPr>
            <p:cNvPr id="1298" name="Google Shape;1298;p37"/>
            <p:cNvSpPr/>
            <p:nvPr/>
          </p:nvSpPr>
          <p:spPr>
            <a:xfrm>
              <a:off x="0" y="0"/>
              <a:ext cx="940013" cy="406400"/>
            </a:xfrm>
            <a:custGeom>
              <a:rect b="b" l="l" r="r" t="t"/>
              <a:pathLst>
                <a:path extrusionOk="0" h="406400" w="940013">
                  <a:moveTo>
                    <a:pt x="203200" y="0"/>
                  </a:moveTo>
                  <a:lnTo>
                    <a:pt x="736813" y="0"/>
                  </a:lnTo>
                  <a:cubicBezTo>
                    <a:pt x="790705" y="0"/>
                    <a:pt x="842390" y="21409"/>
                    <a:pt x="880497" y="59516"/>
                  </a:cubicBezTo>
                  <a:cubicBezTo>
                    <a:pt x="918605" y="97623"/>
                    <a:pt x="940013" y="149308"/>
                    <a:pt x="940013" y="203200"/>
                  </a:cubicBezTo>
                  <a:lnTo>
                    <a:pt x="940013" y="203200"/>
                  </a:lnTo>
                  <a:cubicBezTo>
                    <a:pt x="940013" y="315424"/>
                    <a:pt x="849038" y="406400"/>
                    <a:pt x="736813" y="406400"/>
                  </a:cubicBezTo>
                  <a:lnTo>
                    <a:pt x="203200" y="406400"/>
                  </a:lnTo>
                  <a:cubicBezTo>
                    <a:pt x="90976" y="406400"/>
                    <a:pt x="0" y="315424"/>
                    <a:pt x="0" y="203200"/>
                  </a:cubicBezTo>
                  <a:lnTo>
                    <a:pt x="0" y="203200"/>
                  </a:lnTo>
                  <a:cubicBezTo>
                    <a:pt x="0" y="90976"/>
                    <a:pt x="90976" y="0"/>
                    <a:pt x="203200"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txBox="1"/>
            <p:nvPr/>
          </p:nvSpPr>
          <p:spPr>
            <a:xfrm>
              <a:off x="0" y="-47625"/>
              <a:ext cx="940013"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00" name="Google Shape;1300;p37"/>
          <p:cNvSpPr txBox="1"/>
          <p:nvPr/>
        </p:nvSpPr>
        <p:spPr>
          <a:xfrm>
            <a:off x="10052473" y="5730394"/>
            <a:ext cx="2507234"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Bricolage Grotesque"/>
                <a:ea typeface="Bricolage Grotesque"/>
                <a:cs typeface="Bricolage Grotesque"/>
                <a:sym typeface="Bricolage Grotesque"/>
              </a:rPr>
              <a:t>Màu nền biểu đồ</a:t>
            </a:r>
            <a:endParaRPr/>
          </a:p>
        </p:txBody>
      </p:sp>
      <p:grpSp>
        <p:nvGrpSpPr>
          <p:cNvPr id="1301" name="Google Shape;1301;p37"/>
          <p:cNvGrpSpPr/>
          <p:nvPr/>
        </p:nvGrpSpPr>
        <p:grpSpPr>
          <a:xfrm>
            <a:off x="-774243" y="1126443"/>
            <a:ext cx="6111589" cy="8131857"/>
            <a:chOff x="0" y="-38100"/>
            <a:chExt cx="1609637" cy="2141724"/>
          </a:xfrm>
        </p:grpSpPr>
        <p:sp>
          <p:nvSpPr>
            <p:cNvPr id="1302" name="Google Shape;1302;p37"/>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304" name="Google Shape;1304;p37"/>
          <p:cNvGrpSpPr/>
          <p:nvPr/>
        </p:nvGrpSpPr>
        <p:grpSpPr>
          <a:xfrm>
            <a:off x="507474" y="2096010"/>
            <a:ext cx="4030193" cy="866626"/>
            <a:chOff x="0" y="-47625"/>
            <a:chExt cx="1061450" cy="228247"/>
          </a:xfrm>
        </p:grpSpPr>
        <p:sp>
          <p:nvSpPr>
            <p:cNvPr id="1305" name="Google Shape;1305;p37"/>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307" name="Google Shape;1307;p37"/>
          <p:cNvGrpSpPr/>
          <p:nvPr/>
        </p:nvGrpSpPr>
        <p:grpSpPr>
          <a:xfrm>
            <a:off x="507474" y="2838959"/>
            <a:ext cx="4030193" cy="809477"/>
            <a:chOff x="0" y="-47625"/>
            <a:chExt cx="1061450" cy="213195"/>
          </a:xfrm>
        </p:grpSpPr>
        <p:sp>
          <p:nvSpPr>
            <p:cNvPr id="1308" name="Google Shape;1308;p37"/>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310" name="Google Shape;1310;p37"/>
          <p:cNvGrpSpPr/>
          <p:nvPr/>
        </p:nvGrpSpPr>
        <p:grpSpPr>
          <a:xfrm>
            <a:off x="507474" y="3534284"/>
            <a:ext cx="4009702" cy="809477"/>
            <a:chOff x="0" y="-47625"/>
            <a:chExt cx="1056053" cy="213195"/>
          </a:xfrm>
        </p:grpSpPr>
        <p:sp>
          <p:nvSpPr>
            <p:cNvPr id="1311" name="Google Shape;1311;p37"/>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7"/>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313" name="Google Shape;1313;p37"/>
          <p:cNvGrpSpPr/>
          <p:nvPr/>
        </p:nvGrpSpPr>
        <p:grpSpPr>
          <a:xfrm>
            <a:off x="507474" y="4239134"/>
            <a:ext cx="4009702" cy="847576"/>
            <a:chOff x="0" y="-47625"/>
            <a:chExt cx="1056053" cy="223230"/>
          </a:xfrm>
        </p:grpSpPr>
        <p:sp>
          <p:nvSpPr>
            <p:cNvPr id="1314" name="Google Shape;1314;p37"/>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7"/>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316" name="Google Shape;1316;p37"/>
          <p:cNvGrpSpPr/>
          <p:nvPr/>
        </p:nvGrpSpPr>
        <p:grpSpPr>
          <a:xfrm>
            <a:off x="507474" y="4963034"/>
            <a:ext cx="4030193" cy="828526"/>
            <a:chOff x="0" y="-47625"/>
            <a:chExt cx="1061450" cy="218213"/>
          </a:xfrm>
        </p:grpSpPr>
        <p:sp>
          <p:nvSpPr>
            <p:cNvPr id="1317" name="Google Shape;1317;p37"/>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7"/>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319" name="Google Shape;1319;p37"/>
          <p:cNvGrpSpPr/>
          <p:nvPr/>
        </p:nvGrpSpPr>
        <p:grpSpPr>
          <a:xfrm>
            <a:off x="507474" y="5677409"/>
            <a:ext cx="4050684" cy="861863"/>
            <a:chOff x="0" y="-47625"/>
            <a:chExt cx="1066847" cy="226993"/>
          </a:xfrm>
        </p:grpSpPr>
        <p:sp>
          <p:nvSpPr>
            <p:cNvPr id="1320" name="Google Shape;1320;p37"/>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7"/>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322" name="Google Shape;1322;p37"/>
          <p:cNvGrpSpPr/>
          <p:nvPr/>
        </p:nvGrpSpPr>
        <p:grpSpPr>
          <a:xfrm>
            <a:off x="527964" y="6546565"/>
            <a:ext cx="4030193" cy="899963"/>
            <a:chOff x="0" y="-47625"/>
            <a:chExt cx="1061450" cy="237027"/>
          </a:xfrm>
        </p:grpSpPr>
        <p:sp>
          <p:nvSpPr>
            <p:cNvPr id="1323" name="Google Shape;1323;p37"/>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7"/>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325" name="Google Shape;1325;p37"/>
          <p:cNvGrpSpPr/>
          <p:nvPr/>
        </p:nvGrpSpPr>
        <p:grpSpPr>
          <a:xfrm>
            <a:off x="-198130" y="5727414"/>
            <a:ext cx="5758397" cy="885677"/>
            <a:chOff x="0" y="-47625"/>
            <a:chExt cx="1516615" cy="233264"/>
          </a:xfrm>
        </p:grpSpPr>
        <p:sp>
          <p:nvSpPr>
            <p:cNvPr id="1326" name="Google Shape;1326;p37"/>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7"/>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Thiết kế hấp dẫn</a:t>
              </a:r>
              <a:endParaRPr/>
            </a:p>
          </p:txBody>
        </p:sp>
      </p:grpSp>
      <p:sp>
        <p:nvSpPr>
          <p:cNvPr id="1328" name="Google Shape;1328;p37"/>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329" name="Google Shape;1329;p37"/>
          <p:cNvGrpSpPr/>
          <p:nvPr/>
        </p:nvGrpSpPr>
        <p:grpSpPr>
          <a:xfrm>
            <a:off x="507474" y="7944359"/>
            <a:ext cx="4030193" cy="899963"/>
            <a:chOff x="0" y="-47625"/>
            <a:chExt cx="1061450" cy="237027"/>
          </a:xfrm>
        </p:grpSpPr>
        <p:sp>
          <p:nvSpPr>
            <p:cNvPr id="1330" name="Google Shape;1330;p37"/>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7"/>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332" name="Google Shape;1332;p37"/>
          <p:cNvGrpSpPr/>
          <p:nvPr/>
        </p:nvGrpSpPr>
        <p:grpSpPr>
          <a:xfrm>
            <a:off x="527964" y="7253796"/>
            <a:ext cx="4030193" cy="899963"/>
            <a:chOff x="0" y="-47625"/>
            <a:chExt cx="1061450" cy="237027"/>
          </a:xfrm>
        </p:grpSpPr>
        <p:sp>
          <p:nvSpPr>
            <p:cNvPr id="1333" name="Google Shape;1333;p37"/>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7"/>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38"/>
          <p:cNvSpPr/>
          <p:nvPr/>
        </p:nvSpPr>
        <p:spPr>
          <a:xfrm>
            <a:off x="6442258" y="206687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sp>
        <p:nvSpPr>
          <p:cNvPr id="1340" name="Google Shape;1340;p38"/>
          <p:cNvSpPr txBox="1"/>
          <p:nvPr/>
        </p:nvSpPr>
        <p:spPr>
          <a:xfrm>
            <a:off x="7192905" y="2060043"/>
            <a:ext cx="9664699" cy="23895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Hài hòa</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Màu sắc được sử dụng thống nhất trong toàn bộ Dashboard với tông màu chủ đạo là cam.</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Màu nền của các thành phần trực quan là màu trắng trên nền chung cam nhạt, đảm bảo sự hài hòa và làm nổi bật các thành phần trực quan.</a:t>
            </a:r>
            <a:endParaRPr/>
          </a:p>
        </p:txBody>
      </p:sp>
      <p:grpSp>
        <p:nvGrpSpPr>
          <p:cNvPr id="1341" name="Google Shape;1341;p38"/>
          <p:cNvGrpSpPr/>
          <p:nvPr/>
        </p:nvGrpSpPr>
        <p:grpSpPr>
          <a:xfrm>
            <a:off x="-774243" y="1126443"/>
            <a:ext cx="6111589" cy="8131857"/>
            <a:chOff x="0" y="-38100"/>
            <a:chExt cx="1609637" cy="2141724"/>
          </a:xfrm>
        </p:grpSpPr>
        <p:sp>
          <p:nvSpPr>
            <p:cNvPr id="1342" name="Google Shape;1342;p38"/>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344" name="Google Shape;1344;p38"/>
          <p:cNvGrpSpPr/>
          <p:nvPr/>
        </p:nvGrpSpPr>
        <p:grpSpPr>
          <a:xfrm>
            <a:off x="507474" y="2096010"/>
            <a:ext cx="4030193" cy="866626"/>
            <a:chOff x="0" y="-47625"/>
            <a:chExt cx="1061450" cy="228247"/>
          </a:xfrm>
        </p:grpSpPr>
        <p:sp>
          <p:nvSpPr>
            <p:cNvPr id="1345" name="Google Shape;1345;p38"/>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347" name="Google Shape;1347;p38"/>
          <p:cNvGrpSpPr/>
          <p:nvPr/>
        </p:nvGrpSpPr>
        <p:grpSpPr>
          <a:xfrm>
            <a:off x="507474" y="2838959"/>
            <a:ext cx="4030193" cy="809477"/>
            <a:chOff x="0" y="-47625"/>
            <a:chExt cx="1061450" cy="213195"/>
          </a:xfrm>
        </p:grpSpPr>
        <p:sp>
          <p:nvSpPr>
            <p:cNvPr id="1348" name="Google Shape;1348;p38"/>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350" name="Google Shape;1350;p38"/>
          <p:cNvGrpSpPr/>
          <p:nvPr/>
        </p:nvGrpSpPr>
        <p:grpSpPr>
          <a:xfrm>
            <a:off x="507474" y="3534284"/>
            <a:ext cx="4009702" cy="809477"/>
            <a:chOff x="0" y="-47625"/>
            <a:chExt cx="1056053" cy="213195"/>
          </a:xfrm>
        </p:grpSpPr>
        <p:sp>
          <p:nvSpPr>
            <p:cNvPr id="1351" name="Google Shape;1351;p38"/>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353" name="Google Shape;1353;p38"/>
          <p:cNvGrpSpPr/>
          <p:nvPr/>
        </p:nvGrpSpPr>
        <p:grpSpPr>
          <a:xfrm>
            <a:off x="507474" y="4239134"/>
            <a:ext cx="4009702" cy="847576"/>
            <a:chOff x="0" y="-47625"/>
            <a:chExt cx="1056053" cy="223230"/>
          </a:xfrm>
        </p:grpSpPr>
        <p:sp>
          <p:nvSpPr>
            <p:cNvPr id="1354" name="Google Shape;1354;p38"/>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356" name="Google Shape;1356;p38"/>
          <p:cNvGrpSpPr/>
          <p:nvPr/>
        </p:nvGrpSpPr>
        <p:grpSpPr>
          <a:xfrm>
            <a:off x="507474" y="4963034"/>
            <a:ext cx="4030193" cy="828526"/>
            <a:chOff x="0" y="-47625"/>
            <a:chExt cx="1061450" cy="218213"/>
          </a:xfrm>
        </p:grpSpPr>
        <p:sp>
          <p:nvSpPr>
            <p:cNvPr id="1357" name="Google Shape;1357;p38"/>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8"/>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359" name="Google Shape;1359;p38"/>
          <p:cNvGrpSpPr/>
          <p:nvPr/>
        </p:nvGrpSpPr>
        <p:grpSpPr>
          <a:xfrm>
            <a:off x="507474" y="5677409"/>
            <a:ext cx="4050684" cy="861863"/>
            <a:chOff x="0" y="-47625"/>
            <a:chExt cx="1066847" cy="226993"/>
          </a:xfrm>
        </p:grpSpPr>
        <p:sp>
          <p:nvSpPr>
            <p:cNvPr id="1360" name="Google Shape;1360;p38"/>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8"/>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362" name="Google Shape;1362;p38"/>
          <p:cNvGrpSpPr/>
          <p:nvPr/>
        </p:nvGrpSpPr>
        <p:grpSpPr>
          <a:xfrm>
            <a:off x="527964" y="6546565"/>
            <a:ext cx="4030193" cy="899963"/>
            <a:chOff x="0" y="-47625"/>
            <a:chExt cx="1061450" cy="237027"/>
          </a:xfrm>
        </p:grpSpPr>
        <p:sp>
          <p:nvSpPr>
            <p:cNvPr id="1363" name="Google Shape;1363;p38"/>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365" name="Google Shape;1365;p38"/>
          <p:cNvGrpSpPr/>
          <p:nvPr/>
        </p:nvGrpSpPr>
        <p:grpSpPr>
          <a:xfrm>
            <a:off x="-198130" y="5727414"/>
            <a:ext cx="5758397" cy="885677"/>
            <a:chOff x="0" y="-47625"/>
            <a:chExt cx="1516615" cy="233264"/>
          </a:xfrm>
        </p:grpSpPr>
        <p:sp>
          <p:nvSpPr>
            <p:cNvPr id="1366" name="Google Shape;1366;p38"/>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Thiết kế hấp dẫn</a:t>
              </a:r>
              <a:endParaRPr/>
            </a:p>
          </p:txBody>
        </p:sp>
      </p:grpSp>
      <p:sp>
        <p:nvSpPr>
          <p:cNvPr id="1368" name="Google Shape;1368;p38"/>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369" name="Google Shape;1369;p38"/>
          <p:cNvGrpSpPr/>
          <p:nvPr/>
        </p:nvGrpSpPr>
        <p:grpSpPr>
          <a:xfrm>
            <a:off x="507474" y="7944359"/>
            <a:ext cx="4030193" cy="899963"/>
            <a:chOff x="0" y="-47625"/>
            <a:chExt cx="1061450" cy="237027"/>
          </a:xfrm>
        </p:grpSpPr>
        <p:sp>
          <p:nvSpPr>
            <p:cNvPr id="1370" name="Google Shape;1370;p38"/>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8"/>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372" name="Google Shape;1372;p38"/>
          <p:cNvGrpSpPr/>
          <p:nvPr/>
        </p:nvGrpSpPr>
        <p:grpSpPr>
          <a:xfrm>
            <a:off x="527964" y="7253796"/>
            <a:ext cx="4030193" cy="899963"/>
            <a:chOff x="0" y="-47625"/>
            <a:chExt cx="1061450" cy="237027"/>
          </a:xfrm>
        </p:grpSpPr>
        <p:sp>
          <p:nvSpPr>
            <p:cNvPr id="1373" name="Google Shape;1373;p38"/>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8"/>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39"/>
          <p:cNvSpPr/>
          <p:nvPr/>
        </p:nvSpPr>
        <p:spPr>
          <a:xfrm>
            <a:off x="6442258" y="206687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grpSp>
        <p:nvGrpSpPr>
          <p:cNvPr id="1380" name="Google Shape;1380;p39"/>
          <p:cNvGrpSpPr/>
          <p:nvPr/>
        </p:nvGrpSpPr>
        <p:grpSpPr>
          <a:xfrm>
            <a:off x="-774243" y="1126443"/>
            <a:ext cx="6111589" cy="8131857"/>
            <a:chOff x="0" y="-38100"/>
            <a:chExt cx="1609637" cy="2141724"/>
          </a:xfrm>
        </p:grpSpPr>
        <p:sp>
          <p:nvSpPr>
            <p:cNvPr id="1381" name="Google Shape;1381;p39"/>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9"/>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383" name="Google Shape;1383;p39"/>
          <p:cNvGrpSpPr/>
          <p:nvPr/>
        </p:nvGrpSpPr>
        <p:grpSpPr>
          <a:xfrm>
            <a:off x="507474" y="2096010"/>
            <a:ext cx="4030193" cy="866626"/>
            <a:chOff x="0" y="-47625"/>
            <a:chExt cx="1061450" cy="228247"/>
          </a:xfrm>
        </p:grpSpPr>
        <p:sp>
          <p:nvSpPr>
            <p:cNvPr id="1384" name="Google Shape;1384;p39"/>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9"/>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386" name="Google Shape;1386;p39"/>
          <p:cNvGrpSpPr/>
          <p:nvPr/>
        </p:nvGrpSpPr>
        <p:grpSpPr>
          <a:xfrm>
            <a:off x="507474" y="2838959"/>
            <a:ext cx="4030193" cy="809477"/>
            <a:chOff x="0" y="-47625"/>
            <a:chExt cx="1061450" cy="213195"/>
          </a:xfrm>
        </p:grpSpPr>
        <p:sp>
          <p:nvSpPr>
            <p:cNvPr id="1387" name="Google Shape;1387;p39"/>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9"/>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389" name="Google Shape;1389;p39"/>
          <p:cNvGrpSpPr/>
          <p:nvPr/>
        </p:nvGrpSpPr>
        <p:grpSpPr>
          <a:xfrm>
            <a:off x="507474" y="3534284"/>
            <a:ext cx="4009702" cy="809477"/>
            <a:chOff x="0" y="-47625"/>
            <a:chExt cx="1056053" cy="213195"/>
          </a:xfrm>
        </p:grpSpPr>
        <p:sp>
          <p:nvSpPr>
            <p:cNvPr id="1390" name="Google Shape;1390;p39"/>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9"/>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392" name="Google Shape;1392;p39"/>
          <p:cNvGrpSpPr/>
          <p:nvPr/>
        </p:nvGrpSpPr>
        <p:grpSpPr>
          <a:xfrm>
            <a:off x="507474" y="4239134"/>
            <a:ext cx="4009702" cy="847576"/>
            <a:chOff x="0" y="-47625"/>
            <a:chExt cx="1056053" cy="223230"/>
          </a:xfrm>
        </p:grpSpPr>
        <p:sp>
          <p:nvSpPr>
            <p:cNvPr id="1393" name="Google Shape;1393;p39"/>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9"/>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395" name="Google Shape;1395;p39"/>
          <p:cNvGrpSpPr/>
          <p:nvPr/>
        </p:nvGrpSpPr>
        <p:grpSpPr>
          <a:xfrm>
            <a:off x="507474" y="4963034"/>
            <a:ext cx="4030193" cy="828526"/>
            <a:chOff x="0" y="-47625"/>
            <a:chExt cx="1061450" cy="218213"/>
          </a:xfrm>
        </p:grpSpPr>
        <p:sp>
          <p:nvSpPr>
            <p:cNvPr id="1396" name="Google Shape;1396;p39"/>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9"/>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398" name="Google Shape;1398;p39"/>
          <p:cNvGrpSpPr/>
          <p:nvPr/>
        </p:nvGrpSpPr>
        <p:grpSpPr>
          <a:xfrm>
            <a:off x="507474" y="5677409"/>
            <a:ext cx="4050684" cy="861863"/>
            <a:chOff x="0" y="-47625"/>
            <a:chExt cx="1066847" cy="226993"/>
          </a:xfrm>
        </p:grpSpPr>
        <p:sp>
          <p:nvSpPr>
            <p:cNvPr id="1399" name="Google Shape;1399;p39"/>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9"/>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401" name="Google Shape;1401;p39"/>
          <p:cNvGrpSpPr/>
          <p:nvPr/>
        </p:nvGrpSpPr>
        <p:grpSpPr>
          <a:xfrm>
            <a:off x="527964" y="6546565"/>
            <a:ext cx="4030193" cy="899963"/>
            <a:chOff x="0" y="-47625"/>
            <a:chExt cx="1061450" cy="237027"/>
          </a:xfrm>
        </p:grpSpPr>
        <p:sp>
          <p:nvSpPr>
            <p:cNvPr id="1402" name="Google Shape;1402;p39"/>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9"/>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404" name="Google Shape;1404;p39"/>
          <p:cNvGrpSpPr/>
          <p:nvPr/>
        </p:nvGrpSpPr>
        <p:grpSpPr>
          <a:xfrm>
            <a:off x="-198130" y="5727414"/>
            <a:ext cx="5758397" cy="885677"/>
            <a:chOff x="0" y="-47625"/>
            <a:chExt cx="1516615" cy="233264"/>
          </a:xfrm>
        </p:grpSpPr>
        <p:sp>
          <p:nvSpPr>
            <p:cNvPr id="1405" name="Google Shape;1405;p39"/>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9"/>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Thiết kế hấp dẫn</a:t>
              </a:r>
              <a:endParaRPr/>
            </a:p>
          </p:txBody>
        </p:sp>
      </p:grpSp>
      <p:grpSp>
        <p:nvGrpSpPr>
          <p:cNvPr id="1407" name="Google Shape;1407;p39"/>
          <p:cNvGrpSpPr/>
          <p:nvPr/>
        </p:nvGrpSpPr>
        <p:grpSpPr>
          <a:xfrm>
            <a:off x="507474" y="7944359"/>
            <a:ext cx="4030193" cy="899963"/>
            <a:chOff x="0" y="-47625"/>
            <a:chExt cx="1061450" cy="237027"/>
          </a:xfrm>
        </p:grpSpPr>
        <p:sp>
          <p:nvSpPr>
            <p:cNvPr id="1408" name="Google Shape;1408;p39"/>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9"/>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410" name="Google Shape;1410;p39"/>
          <p:cNvGrpSpPr/>
          <p:nvPr/>
        </p:nvGrpSpPr>
        <p:grpSpPr>
          <a:xfrm>
            <a:off x="527964" y="7253796"/>
            <a:ext cx="4030193" cy="899963"/>
            <a:chOff x="0" y="-47625"/>
            <a:chExt cx="1061450" cy="237027"/>
          </a:xfrm>
        </p:grpSpPr>
        <p:sp>
          <p:nvSpPr>
            <p:cNvPr id="1411" name="Google Shape;1411;p39"/>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9"/>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
        <p:nvSpPr>
          <p:cNvPr id="1413" name="Google Shape;1413;p39"/>
          <p:cNvSpPr/>
          <p:nvPr/>
        </p:nvSpPr>
        <p:spPr>
          <a:xfrm>
            <a:off x="11392246" y="1724043"/>
            <a:ext cx="5011763" cy="4067518"/>
          </a:xfrm>
          <a:custGeom>
            <a:rect b="b" l="l" r="r" t="t"/>
            <a:pathLst>
              <a:path extrusionOk="0" h="4067518" w="5011763">
                <a:moveTo>
                  <a:pt x="0" y="0"/>
                </a:moveTo>
                <a:lnTo>
                  <a:pt x="5011763" y="0"/>
                </a:lnTo>
                <a:lnTo>
                  <a:pt x="5011763" y="4067517"/>
                </a:lnTo>
                <a:lnTo>
                  <a:pt x="0" y="4067517"/>
                </a:lnTo>
                <a:lnTo>
                  <a:pt x="0" y="0"/>
                </a:lnTo>
                <a:close/>
              </a:path>
            </a:pathLst>
          </a:custGeom>
          <a:blipFill rotWithShape="1">
            <a:blip r:embed="rId4">
              <a:alphaModFix/>
            </a:blip>
            <a:stretch>
              <a:fillRect b="0" l="0" r="0" t="0"/>
            </a:stretch>
          </a:blipFill>
          <a:ln cap="sq" cmpd="sng" w="9525">
            <a:solidFill>
              <a:srgbClr val="000000"/>
            </a:solidFill>
            <a:prstDash val="solid"/>
            <a:miter lim="8000"/>
            <a:headEnd len="sm" w="sm" type="none"/>
            <a:tailEnd len="sm" w="sm" type="none"/>
          </a:ln>
        </p:spPr>
      </p:sp>
      <p:sp>
        <p:nvSpPr>
          <p:cNvPr id="1414" name="Google Shape;1414;p39"/>
          <p:cNvSpPr/>
          <p:nvPr/>
        </p:nvSpPr>
        <p:spPr>
          <a:xfrm>
            <a:off x="6163782" y="6198754"/>
            <a:ext cx="3627314" cy="2997634"/>
          </a:xfrm>
          <a:custGeom>
            <a:rect b="b" l="l" r="r" t="t"/>
            <a:pathLst>
              <a:path extrusionOk="0" h="2997634" w="3627314">
                <a:moveTo>
                  <a:pt x="0" y="0"/>
                </a:moveTo>
                <a:lnTo>
                  <a:pt x="3627314" y="0"/>
                </a:lnTo>
                <a:lnTo>
                  <a:pt x="3627314" y="2997633"/>
                </a:lnTo>
                <a:lnTo>
                  <a:pt x="0" y="2997633"/>
                </a:lnTo>
                <a:lnTo>
                  <a:pt x="0" y="0"/>
                </a:lnTo>
                <a:close/>
              </a:path>
            </a:pathLst>
          </a:custGeom>
          <a:blipFill rotWithShape="1">
            <a:blip r:embed="rId5">
              <a:alphaModFix/>
            </a:blip>
            <a:stretch>
              <a:fillRect b="0" l="0" r="0" t="0"/>
            </a:stretch>
          </a:blipFill>
          <a:ln cap="sq" cmpd="sng" w="9525">
            <a:solidFill>
              <a:srgbClr val="000000"/>
            </a:solidFill>
            <a:prstDash val="solid"/>
            <a:miter lim="8000"/>
            <a:headEnd len="sm" w="sm" type="none"/>
            <a:tailEnd len="sm" w="sm" type="none"/>
          </a:ln>
        </p:spPr>
      </p:sp>
      <p:sp>
        <p:nvSpPr>
          <p:cNvPr id="1415" name="Google Shape;1415;p39"/>
          <p:cNvSpPr/>
          <p:nvPr/>
        </p:nvSpPr>
        <p:spPr>
          <a:xfrm>
            <a:off x="9972071" y="6264240"/>
            <a:ext cx="3614856" cy="2932147"/>
          </a:xfrm>
          <a:custGeom>
            <a:rect b="b" l="l" r="r" t="t"/>
            <a:pathLst>
              <a:path extrusionOk="0" h="2932147" w="3614856">
                <a:moveTo>
                  <a:pt x="0" y="0"/>
                </a:moveTo>
                <a:lnTo>
                  <a:pt x="3614857" y="0"/>
                </a:lnTo>
                <a:lnTo>
                  <a:pt x="3614857" y="2932147"/>
                </a:lnTo>
                <a:lnTo>
                  <a:pt x="0" y="2932147"/>
                </a:lnTo>
                <a:lnTo>
                  <a:pt x="0" y="0"/>
                </a:lnTo>
                <a:close/>
              </a:path>
            </a:pathLst>
          </a:custGeom>
          <a:blipFill rotWithShape="1">
            <a:blip r:embed="rId6">
              <a:alphaModFix/>
            </a:blip>
            <a:stretch>
              <a:fillRect b="0" l="0" r="0" t="0"/>
            </a:stretch>
          </a:blipFill>
          <a:ln cap="sq" cmpd="sng" w="9525">
            <a:solidFill>
              <a:srgbClr val="000000"/>
            </a:solidFill>
            <a:prstDash val="solid"/>
            <a:miter lim="8000"/>
            <a:headEnd len="sm" w="sm" type="none"/>
            <a:tailEnd len="sm" w="sm" type="none"/>
          </a:ln>
        </p:spPr>
      </p:sp>
      <p:sp>
        <p:nvSpPr>
          <p:cNvPr id="1416" name="Google Shape;1416;p39"/>
          <p:cNvSpPr/>
          <p:nvPr/>
        </p:nvSpPr>
        <p:spPr>
          <a:xfrm>
            <a:off x="13763846" y="6306244"/>
            <a:ext cx="3495454" cy="2890144"/>
          </a:xfrm>
          <a:custGeom>
            <a:rect b="b" l="l" r="r" t="t"/>
            <a:pathLst>
              <a:path extrusionOk="0" h="2890144" w="3495454">
                <a:moveTo>
                  <a:pt x="0" y="0"/>
                </a:moveTo>
                <a:lnTo>
                  <a:pt x="3495454" y="0"/>
                </a:lnTo>
                <a:lnTo>
                  <a:pt x="3495454" y="2890144"/>
                </a:lnTo>
                <a:lnTo>
                  <a:pt x="0" y="2890144"/>
                </a:lnTo>
                <a:lnTo>
                  <a:pt x="0" y="0"/>
                </a:lnTo>
                <a:close/>
              </a:path>
            </a:pathLst>
          </a:custGeom>
          <a:blipFill rotWithShape="1">
            <a:blip r:embed="rId7">
              <a:alphaModFix/>
            </a:blip>
            <a:stretch>
              <a:fillRect b="0" l="0" r="0" t="0"/>
            </a:stretch>
          </a:blipFill>
          <a:ln cap="sq" cmpd="sng" w="9525">
            <a:solidFill>
              <a:srgbClr val="000000"/>
            </a:solidFill>
            <a:prstDash val="solid"/>
            <a:miter lim="8000"/>
            <a:headEnd len="sm" w="sm" type="none"/>
            <a:tailEnd len="sm" w="sm" type="none"/>
          </a:ln>
        </p:spPr>
      </p:sp>
      <p:sp>
        <p:nvSpPr>
          <p:cNvPr id="1417" name="Google Shape;1417;p39"/>
          <p:cNvSpPr txBox="1"/>
          <p:nvPr/>
        </p:nvSpPr>
        <p:spPr>
          <a:xfrm>
            <a:off x="7192905" y="2060043"/>
            <a:ext cx="3600826" cy="35896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Thân thiện với người mù màu</a:t>
            </a:r>
            <a:endParaRPr/>
          </a:p>
          <a:p>
            <a:pPr indent="-248284" lvl="1" marL="496571" marR="0" rtl="0" algn="l">
              <a:lnSpc>
                <a:spcPct val="140000"/>
              </a:lnSpc>
              <a:spcBef>
                <a:spcPts val="0"/>
              </a:spcBef>
              <a:spcAft>
                <a:spcPts val="0"/>
              </a:spcAft>
              <a:buClr>
                <a:srgbClr val="23185B"/>
              </a:buClr>
              <a:buSzPts val="2300"/>
              <a:buFont typeface="Arial"/>
              <a:buChar char="•"/>
            </a:pPr>
            <a:r>
              <a:rPr b="0" i="0" lang="en-US" sz="2300" u="none" cap="none" strike="noStrike">
                <a:solidFill>
                  <a:srgbClr val="23185B"/>
                </a:solidFill>
                <a:latin typeface="Bricolage Grotesque"/>
                <a:ea typeface="Bricolage Grotesque"/>
                <a:cs typeface="Bricolage Grotesque"/>
                <a:sym typeface="Bricolage Grotesque"/>
              </a:rPr>
              <a:t>Màu sắc được sử dụng trong Dashboard có tính phân biệt cao với các nhóm người mù màu khác nhau mà không cần chuyển chế độ.</a:t>
            </a:r>
            <a:endParaRPr/>
          </a:p>
        </p:txBody>
      </p:sp>
      <p:sp>
        <p:nvSpPr>
          <p:cNvPr id="1418" name="Google Shape;1418;p39"/>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4"/>
          <p:cNvSpPr txBox="1"/>
          <p:nvPr/>
        </p:nvSpPr>
        <p:spPr>
          <a:xfrm>
            <a:off x="1324665" y="3433060"/>
            <a:ext cx="13708074" cy="1414272"/>
          </a:xfrm>
          <a:prstGeom prst="rect">
            <a:avLst/>
          </a:prstGeom>
          <a:noFill/>
          <a:ln>
            <a:noFill/>
          </a:ln>
        </p:spPr>
        <p:txBody>
          <a:bodyPr anchorCtr="0" anchor="t" bIns="0" lIns="0" spcFirstLastPara="1" rIns="0" wrap="square" tIns="0">
            <a:spAutoFit/>
          </a:bodyPr>
          <a:lstStyle/>
          <a:p>
            <a:pPr indent="0" lvl="0" marL="0" marR="0" rtl="0" algn="l">
              <a:lnSpc>
                <a:spcPct val="106008"/>
              </a:lnSpc>
              <a:spcBef>
                <a:spcPts val="0"/>
              </a:spcBef>
              <a:spcAft>
                <a:spcPts val="0"/>
              </a:spcAft>
              <a:buNone/>
            </a:pPr>
            <a:r>
              <a:rPr b="1" i="0" lang="en-US" sz="10186" u="none" cap="none" strike="noStrike">
                <a:solidFill>
                  <a:srgbClr val="23185B"/>
                </a:solidFill>
                <a:latin typeface="Bricolage Grotesque"/>
                <a:ea typeface="Bricolage Grotesque"/>
                <a:cs typeface="Bricolage Grotesque"/>
                <a:sym typeface="Bricolage Grotesque"/>
              </a:rPr>
              <a:t>01    Giới thiệu dataset</a:t>
            </a:r>
            <a:endParaRPr/>
          </a:p>
        </p:txBody>
      </p:sp>
      <p:grpSp>
        <p:nvGrpSpPr>
          <p:cNvPr id="126" name="Google Shape;126;p4"/>
          <p:cNvGrpSpPr/>
          <p:nvPr/>
        </p:nvGrpSpPr>
        <p:grpSpPr>
          <a:xfrm>
            <a:off x="1324665" y="5399311"/>
            <a:ext cx="15455259" cy="1268611"/>
            <a:chOff x="0" y="-38100"/>
            <a:chExt cx="4070521" cy="334120"/>
          </a:xfrm>
        </p:grpSpPr>
        <p:sp>
          <p:nvSpPr>
            <p:cNvPr id="127" name="Google Shape;127;p4"/>
            <p:cNvSpPr/>
            <p:nvPr/>
          </p:nvSpPr>
          <p:spPr>
            <a:xfrm>
              <a:off x="0" y="0"/>
              <a:ext cx="4070521" cy="296020"/>
            </a:xfrm>
            <a:custGeom>
              <a:rect b="b" l="l" r="r" t="t"/>
              <a:pathLst>
                <a:path extrusionOk="0" h="296020" w="4070521">
                  <a:moveTo>
                    <a:pt x="13024" y="0"/>
                  </a:moveTo>
                  <a:lnTo>
                    <a:pt x="4057497" y="0"/>
                  </a:lnTo>
                  <a:cubicBezTo>
                    <a:pt x="4060951" y="0"/>
                    <a:pt x="4064264" y="1372"/>
                    <a:pt x="4066706" y="3815"/>
                  </a:cubicBezTo>
                  <a:cubicBezTo>
                    <a:pt x="4069149" y="6257"/>
                    <a:pt x="4070521" y="9570"/>
                    <a:pt x="4070521" y="13024"/>
                  </a:cubicBezTo>
                  <a:lnTo>
                    <a:pt x="4070521" y="282996"/>
                  </a:lnTo>
                  <a:cubicBezTo>
                    <a:pt x="4070521" y="286450"/>
                    <a:pt x="4069149" y="289763"/>
                    <a:pt x="4066706" y="292205"/>
                  </a:cubicBezTo>
                  <a:cubicBezTo>
                    <a:pt x="4064264" y="294648"/>
                    <a:pt x="4060951" y="296020"/>
                    <a:pt x="4057497" y="296020"/>
                  </a:cubicBezTo>
                  <a:lnTo>
                    <a:pt x="13024" y="296020"/>
                  </a:lnTo>
                  <a:cubicBezTo>
                    <a:pt x="9570" y="296020"/>
                    <a:pt x="6257" y="294648"/>
                    <a:pt x="3815" y="292205"/>
                  </a:cubicBezTo>
                  <a:cubicBezTo>
                    <a:pt x="1372" y="289763"/>
                    <a:pt x="0" y="286450"/>
                    <a:pt x="0" y="282996"/>
                  </a:cubicBezTo>
                  <a:lnTo>
                    <a:pt x="0" y="13024"/>
                  </a:lnTo>
                  <a:cubicBezTo>
                    <a:pt x="0" y="9570"/>
                    <a:pt x="1372" y="6257"/>
                    <a:pt x="3815" y="3815"/>
                  </a:cubicBezTo>
                  <a:cubicBezTo>
                    <a:pt x="6257" y="1372"/>
                    <a:pt x="9570" y="0"/>
                    <a:pt x="130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txBox="1"/>
            <p:nvPr/>
          </p:nvSpPr>
          <p:spPr>
            <a:xfrm>
              <a:off x="0" y="-38100"/>
              <a:ext cx="4070521" cy="33412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sp>
        <p:nvSpPr>
          <p:cNvPr id="129" name="Google Shape;129;p4"/>
          <p:cNvSpPr txBox="1"/>
          <p:nvPr/>
        </p:nvSpPr>
        <p:spPr>
          <a:xfrm>
            <a:off x="1343715" y="5724947"/>
            <a:ext cx="3157982" cy="657521"/>
          </a:xfrm>
          <a:prstGeom prst="rect">
            <a:avLst/>
          </a:prstGeom>
          <a:noFill/>
          <a:ln>
            <a:noFill/>
          </a:ln>
        </p:spPr>
        <p:txBody>
          <a:bodyPr anchorCtr="0" anchor="t" bIns="0" lIns="0" spcFirstLastPara="1" rIns="0" wrap="square" tIns="0">
            <a:spAutoFit/>
          </a:bodyPr>
          <a:lstStyle/>
          <a:p>
            <a:pPr indent="0" lvl="0" marL="0" marR="0" rtl="0" algn="ctr">
              <a:lnSpc>
                <a:spcPct val="135015"/>
              </a:lnSpc>
              <a:spcBef>
                <a:spcPts val="0"/>
              </a:spcBef>
              <a:spcAft>
                <a:spcPts val="0"/>
              </a:spcAft>
              <a:buNone/>
            </a:pPr>
            <a:r>
              <a:rPr b="1" i="0" lang="en-US" sz="3984" u="none" cap="none" strike="noStrike">
                <a:solidFill>
                  <a:srgbClr val="FFFFFF"/>
                </a:solidFill>
                <a:latin typeface="Bricolage Grotesque"/>
                <a:ea typeface="Bricolage Grotesque"/>
                <a:cs typeface="Bricolage Grotesque"/>
                <a:sym typeface="Bricolage Grotesque"/>
              </a:rPr>
              <a:t>Dataset</a:t>
            </a:r>
            <a:endParaRPr/>
          </a:p>
        </p:txBody>
      </p:sp>
      <p:grpSp>
        <p:nvGrpSpPr>
          <p:cNvPr id="130" name="Google Shape;130;p4"/>
          <p:cNvGrpSpPr/>
          <p:nvPr/>
        </p:nvGrpSpPr>
        <p:grpSpPr>
          <a:xfrm>
            <a:off x="7652244" y="5601271"/>
            <a:ext cx="2788597" cy="828526"/>
            <a:chOff x="0" y="-47625"/>
            <a:chExt cx="734445" cy="218213"/>
          </a:xfrm>
        </p:grpSpPr>
        <p:sp>
          <p:nvSpPr>
            <p:cNvPr id="131" name="Google Shape;131;p4"/>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a:t>
              </a:r>
              <a:endParaRPr/>
            </a:p>
          </p:txBody>
        </p:sp>
      </p:grpSp>
      <p:grpSp>
        <p:nvGrpSpPr>
          <p:cNvPr id="133" name="Google Shape;133;p4"/>
          <p:cNvGrpSpPr/>
          <p:nvPr/>
        </p:nvGrpSpPr>
        <p:grpSpPr>
          <a:xfrm>
            <a:off x="4730297" y="5601271"/>
            <a:ext cx="2788597" cy="828526"/>
            <a:chOff x="0" y="-47625"/>
            <a:chExt cx="734445" cy="218213"/>
          </a:xfrm>
        </p:grpSpPr>
        <p:sp>
          <p:nvSpPr>
            <p:cNvPr id="134" name="Google Shape;134;p4"/>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Ngữ cảnh</a:t>
              </a:r>
              <a:endParaRPr/>
            </a:p>
          </p:txBody>
        </p:sp>
      </p:grpSp>
      <p:grpSp>
        <p:nvGrpSpPr>
          <p:cNvPr id="136" name="Google Shape;136;p4"/>
          <p:cNvGrpSpPr/>
          <p:nvPr/>
        </p:nvGrpSpPr>
        <p:grpSpPr>
          <a:xfrm>
            <a:off x="10574192" y="5601271"/>
            <a:ext cx="2788597" cy="828526"/>
            <a:chOff x="0" y="-47625"/>
            <a:chExt cx="734445" cy="218213"/>
          </a:xfrm>
        </p:grpSpPr>
        <p:sp>
          <p:nvSpPr>
            <p:cNvPr id="137" name="Google Shape;137;p4"/>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Mô tả dữ liệu</a:t>
              </a:r>
              <a:endParaRPr/>
            </a:p>
          </p:txBody>
        </p:sp>
      </p:grpSp>
      <p:grpSp>
        <p:nvGrpSpPr>
          <p:cNvPr id="139" name="Google Shape;139;p4"/>
          <p:cNvGrpSpPr/>
          <p:nvPr/>
        </p:nvGrpSpPr>
        <p:grpSpPr>
          <a:xfrm>
            <a:off x="13496139" y="5601271"/>
            <a:ext cx="2788597" cy="828526"/>
            <a:chOff x="0" y="-47625"/>
            <a:chExt cx="734445" cy="218213"/>
          </a:xfrm>
        </p:grpSpPr>
        <p:sp>
          <p:nvSpPr>
            <p:cNvPr id="140" name="Google Shape;140;p4"/>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Xử lý dữ liệu</a:t>
              </a:r>
              <a:endParaRPr/>
            </a:p>
          </p:txBody>
        </p:sp>
      </p:grpSp>
      <p:sp>
        <p:nvSpPr>
          <p:cNvPr id="142" name="Google Shape;142;p4"/>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5/52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40"/>
          <p:cNvSpPr/>
          <p:nvPr/>
        </p:nvSpPr>
        <p:spPr>
          <a:xfrm>
            <a:off x="6442258" y="206687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grpSp>
        <p:nvGrpSpPr>
          <p:cNvPr id="1424" name="Google Shape;1424;p40"/>
          <p:cNvGrpSpPr/>
          <p:nvPr/>
        </p:nvGrpSpPr>
        <p:grpSpPr>
          <a:xfrm>
            <a:off x="-774243" y="1126443"/>
            <a:ext cx="6111589" cy="8131857"/>
            <a:chOff x="0" y="-38100"/>
            <a:chExt cx="1609637" cy="2141724"/>
          </a:xfrm>
        </p:grpSpPr>
        <p:sp>
          <p:nvSpPr>
            <p:cNvPr id="1425" name="Google Shape;1425;p40"/>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0"/>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427" name="Google Shape;1427;p40"/>
          <p:cNvGrpSpPr/>
          <p:nvPr/>
        </p:nvGrpSpPr>
        <p:grpSpPr>
          <a:xfrm>
            <a:off x="507474" y="2096010"/>
            <a:ext cx="4030193" cy="866626"/>
            <a:chOff x="0" y="-47625"/>
            <a:chExt cx="1061450" cy="228247"/>
          </a:xfrm>
        </p:grpSpPr>
        <p:sp>
          <p:nvSpPr>
            <p:cNvPr id="1428" name="Google Shape;1428;p40"/>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0"/>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430" name="Google Shape;1430;p40"/>
          <p:cNvGrpSpPr/>
          <p:nvPr/>
        </p:nvGrpSpPr>
        <p:grpSpPr>
          <a:xfrm>
            <a:off x="507474" y="2838959"/>
            <a:ext cx="4030193" cy="809477"/>
            <a:chOff x="0" y="-47625"/>
            <a:chExt cx="1061450" cy="213195"/>
          </a:xfrm>
        </p:grpSpPr>
        <p:sp>
          <p:nvSpPr>
            <p:cNvPr id="1431" name="Google Shape;1431;p40"/>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0"/>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433" name="Google Shape;1433;p40"/>
          <p:cNvGrpSpPr/>
          <p:nvPr/>
        </p:nvGrpSpPr>
        <p:grpSpPr>
          <a:xfrm>
            <a:off x="507474" y="3534284"/>
            <a:ext cx="4009702" cy="809477"/>
            <a:chOff x="0" y="-47625"/>
            <a:chExt cx="1056053" cy="213195"/>
          </a:xfrm>
        </p:grpSpPr>
        <p:sp>
          <p:nvSpPr>
            <p:cNvPr id="1434" name="Google Shape;1434;p40"/>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0"/>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436" name="Google Shape;1436;p40"/>
          <p:cNvGrpSpPr/>
          <p:nvPr/>
        </p:nvGrpSpPr>
        <p:grpSpPr>
          <a:xfrm>
            <a:off x="507474" y="4239134"/>
            <a:ext cx="4009702" cy="847576"/>
            <a:chOff x="0" y="-47625"/>
            <a:chExt cx="1056053" cy="223230"/>
          </a:xfrm>
        </p:grpSpPr>
        <p:sp>
          <p:nvSpPr>
            <p:cNvPr id="1437" name="Google Shape;1437;p40"/>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0"/>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439" name="Google Shape;1439;p40"/>
          <p:cNvGrpSpPr/>
          <p:nvPr/>
        </p:nvGrpSpPr>
        <p:grpSpPr>
          <a:xfrm>
            <a:off x="527964" y="4963034"/>
            <a:ext cx="4009702" cy="828526"/>
            <a:chOff x="0" y="-47625"/>
            <a:chExt cx="1056053" cy="218213"/>
          </a:xfrm>
        </p:grpSpPr>
        <p:sp>
          <p:nvSpPr>
            <p:cNvPr id="1440" name="Google Shape;1440;p40"/>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0"/>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442" name="Google Shape;1442;p40"/>
          <p:cNvGrpSpPr/>
          <p:nvPr/>
        </p:nvGrpSpPr>
        <p:grpSpPr>
          <a:xfrm>
            <a:off x="507474" y="5677409"/>
            <a:ext cx="4050684" cy="861863"/>
            <a:chOff x="0" y="-47625"/>
            <a:chExt cx="1066847" cy="226993"/>
          </a:xfrm>
        </p:grpSpPr>
        <p:sp>
          <p:nvSpPr>
            <p:cNvPr id="1443" name="Google Shape;1443;p40"/>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0"/>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445" name="Google Shape;1445;p40"/>
          <p:cNvGrpSpPr/>
          <p:nvPr/>
        </p:nvGrpSpPr>
        <p:grpSpPr>
          <a:xfrm>
            <a:off x="507474" y="6415597"/>
            <a:ext cx="4030193" cy="899963"/>
            <a:chOff x="0" y="-47625"/>
            <a:chExt cx="1061450" cy="237027"/>
          </a:xfrm>
        </p:grpSpPr>
        <p:sp>
          <p:nvSpPr>
            <p:cNvPr id="1446" name="Google Shape;1446;p40"/>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0"/>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448" name="Google Shape;1448;p40"/>
          <p:cNvGrpSpPr/>
          <p:nvPr/>
        </p:nvGrpSpPr>
        <p:grpSpPr>
          <a:xfrm>
            <a:off x="-198130" y="6453696"/>
            <a:ext cx="5758397" cy="885677"/>
            <a:chOff x="0" y="-47625"/>
            <a:chExt cx="1516615" cy="233264"/>
          </a:xfrm>
        </p:grpSpPr>
        <p:sp>
          <p:nvSpPr>
            <p:cNvPr id="1449" name="Google Shape;1449;p40"/>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0"/>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Phân tích dữ liệu</a:t>
              </a:r>
              <a:endParaRPr/>
            </a:p>
          </p:txBody>
        </p:sp>
      </p:grpSp>
      <p:grpSp>
        <p:nvGrpSpPr>
          <p:cNvPr id="1451" name="Google Shape;1451;p40"/>
          <p:cNvGrpSpPr/>
          <p:nvPr/>
        </p:nvGrpSpPr>
        <p:grpSpPr>
          <a:xfrm>
            <a:off x="507474" y="7944359"/>
            <a:ext cx="4030193" cy="899963"/>
            <a:chOff x="0" y="-47625"/>
            <a:chExt cx="1061450" cy="237027"/>
          </a:xfrm>
        </p:grpSpPr>
        <p:sp>
          <p:nvSpPr>
            <p:cNvPr id="1452" name="Google Shape;1452;p40"/>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0"/>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454" name="Google Shape;1454;p40"/>
          <p:cNvGrpSpPr/>
          <p:nvPr/>
        </p:nvGrpSpPr>
        <p:grpSpPr>
          <a:xfrm>
            <a:off x="527964" y="7253796"/>
            <a:ext cx="4030193" cy="899963"/>
            <a:chOff x="0" y="-47625"/>
            <a:chExt cx="1061450" cy="237027"/>
          </a:xfrm>
        </p:grpSpPr>
        <p:sp>
          <p:nvSpPr>
            <p:cNvPr id="1455" name="Google Shape;1455;p40"/>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0"/>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
        <p:nvSpPr>
          <p:cNvPr id="1457" name="Google Shape;1457;p40"/>
          <p:cNvSpPr/>
          <p:nvPr/>
        </p:nvSpPr>
        <p:spPr>
          <a:xfrm>
            <a:off x="11998576" y="4419960"/>
            <a:ext cx="4137688" cy="4972328"/>
          </a:xfrm>
          <a:custGeom>
            <a:rect b="b" l="l" r="r" t="t"/>
            <a:pathLst>
              <a:path extrusionOk="0" h="4972328" w="4137688">
                <a:moveTo>
                  <a:pt x="0" y="0"/>
                </a:moveTo>
                <a:lnTo>
                  <a:pt x="4137688" y="0"/>
                </a:lnTo>
                <a:lnTo>
                  <a:pt x="4137688" y="4972329"/>
                </a:lnTo>
                <a:lnTo>
                  <a:pt x="0" y="4972329"/>
                </a:lnTo>
                <a:lnTo>
                  <a:pt x="0" y="0"/>
                </a:lnTo>
                <a:close/>
              </a:path>
            </a:pathLst>
          </a:custGeom>
          <a:blipFill rotWithShape="1">
            <a:blip r:embed="rId4">
              <a:alphaModFix/>
            </a:blip>
            <a:stretch>
              <a:fillRect b="0" l="0" r="0" t="0"/>
            </a:stretch>
          </a:blipFill>
          <a:ln>
            <a:noFill/>
          </a:ln>
        </p:spPr>
      </p:sp>
      <p:grpSp>
        <p:nvGrpSpPr>
          <p:cNvPr id="1458" name="Google Shape;1458;p40"/>
          <p:cNvGrpSpPr/>
          <p:nvPr/>
        </p:nvGrpSpPr>
        <p:grpSpPr>
          <a:xfrm>
            <a:off x="14420208" y="4718825"/>
            <a:ext cx="901273" cy="669243"/>
            <a:chOff x="0" y="-47625"/>
            <a:chExt cx="237372" cy="176261"/>
          </a:xfrm>
        </p:grpSpPr>
        <p:sp>
          <p:nvSpPr>
            <p:cNvPr id="1459" name="Google Shape;1459;p40"/>
            <p:cNvSpPr/>
            <p:nvPr/>
          </p:nvSpPr>
          <p:spPr>
            <a:xfrm>
              <a:off x="0" y="0"/>
              <a:ext cx="237372" cy="128636"/>
            </a:xfrm>
            <a:custGeom>
              <a:rect b="b" l="l" r="r" t="t"/>
              <a:pathLst>
                <a:path extrusionOk="0" h="128636" w="237372">
                  <a:moveTo>
                    <a:pt x="0" y="0"/>
                  </a:moveTo>
                  <a:lnTo>
                    <a:pt x="237372" y="0"/>
                  </a:lnTo>
                  <a:lnTo>
                    <a:pt x="237372" y="128636"/>
                  </a:lnTo>
                  <a:lnTo>
                    <a:pt x="0" y="128636"/>
                  </a:lnTo>
                  <a:close/>
                </a:path>
              </a:pathLst>
            </a:custGeom>
            <a:solidFill>
              <a:srgbClr val="000000">
                <a:alpha val="0"/>
              </a:srgbClr>
            </a:solidFill>
            <a:ln cap="sq" cmpd="sng" w="19050">
              <a:solidFill>
                <a:srgbClr val="000000"/>
              </a:solidFill>
              <a:prstDash val="lgDash"/>
              <a:miter lim="8000"/>
              <a:headEnd len="sm" w="sm" type="none"/>
              <a:tailEnd len="sm" w="sm" type="none"/>
            </a:ln>
          </p:spPr>
        </p:sp>
        <p:sp>
          <p:nvSpPr>
            <p:cNvPr id="1460" name="Google Shape;1460;p40"/>
            <p:cNvSpPr txBox="1"/>
            <p:nvPr/>
          </p:nvSpPr>
          <p:spPr>
            <a:xfrm>
              <a:off x="0" y="-47625"/>
              <a:ext cx="237372" cy="176261"/>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61" name="Google Shape;1461;p40"/>
          <p:cNvSpPr txBox="1"/>
          <p:nvPr/>
        </p:nvSpPr>
        <p:spPr>
          <a:xfrm>
            <a:off x="7192905" y="2060043"/>
            <a:ext cx="8854305" cy="23895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Xu hướng</a:t>
            </a:r>
            <a:endParaRPr/>
          </a:p>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Mục tiêu của dashboard là cung cấp cái nhìn tổng quan về điểm thi của các môn/tổ hợp và các tỉnh thành, điểm chuẩn các trường đại học, và gợi ý ngành/trường phù hợp theo điểm. Nó tập trung vào thông tin trong một năm, phù hợp với việc trợ giúp ra quyết định.</a:t>
            </a:r>
            <a:endParaRPr/>
          </a:p>
        </p:txBody>
      </p:sp>
      <p:sp>
        <p:nvSpPr>
          <p:cNvPr id="1462" name="Google Shape;1462;p40"/>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sp>
        <p:nvSpPr>
          <p:cNvPr id="1463" name="Google Shape;1463;p40"/>
          <p:cNvSpPr txBox="1"/>
          <p:nvPr/>
        </p:nvSpPr>
        <p:spPr>
          <a:xfrm>
            <a:off x="7192905" y="4995428"/>
            <a:ext cx="3766411" cy="2725420"/>
          </a:xfrm>
          <a:prstGeom prst="rect">
            <a:avLst/>
          </a:prstGeom>
          <a:noFill/>
          <a:ln>
            <a:noFill/>
          </a:ln>
        </p:spPr>
        <p:txBody>
          <a:bodyPr anchorCtr="0" anchor="t" bIns="0" lIns="0" spcFirstLastPara="1" rIns="0" wrap="square" tIns="0">
            <a:spAutoFit/>
          </a:bodyPr>
          <a:lstStyle/>
          <a:p>
            <a:pPr indent="0" lvl="0" marL="0" marR="0" rtl="0" algn="just">
              <a:lnSpc>
                <a:spcPct val="140018"/>
              </a:lnSpc>
              <a:spcBef>
                <a:spcPts val="0"/>
              </a:spcBef>
              <a:spcAft>
                <a:spcPts val="0"/>
              </a:spcAft>
              <a:buNone/>
            </a:pPr>
            <a:r>
              <a:rPr b="0" i="0" lang="en-US" sz="2199" u="none" cap="none" strike="noStrike">
                <a:solidFill>
                  <a:srgbClr val="23185B"/>
                </a:solidFill>
                <a:latin typeface="Bricolage Grotesque"/>
                <a:ea typeface="Bricolage Grotesque"/>
                <a:cs typeface="Bricolage Grotesque"/>
                <a:sym typeface="Bricolage Grotesque"/>
              </a:rPr>
              <a:t>Tuy nhiên, dashboard cũng có các thành phần thể hiện xu hướng với ô số liệu cung cấp </a:t>
            </a:r>
            <a:r>
              <a:rPr b="1" i="0" lang="en-US" sz="2199" u="none" cap="none" strike="noStrike">
                <a:solidFill>
                  <a:srgbClr val="23185B"/>
                </a:solidFill>
                <a:latin typeface="Bricolage Grotesque"/>
                <a:ea typeface="Bricolage Grotesque"/>
                <a:cs typeface="Bricolage Grotesque"/>
                <a:sym typeface="Bricolage Grotesque"/>
              </a:rPr>
              <a:t>tỉ lệ phần trăm</a:t>
            </a:r>
            <a:r>
              <a:rPr b="0" i="0" lang="en-US" sz="2199" u="none" cap="none" strike="noStrike">
                <a:solidFill>
                  <a:srgbClr val="23185B"/>
                </a:solidFill>
                <a:latin typeface="Bricolage Grotesque"/>
                <a:ea typeface="Bricolage Grotesque"/>
                <a:cs typeface="Bricolage Grotesque"/>
                <a:sym typeface="Bricolage Grotesque"/>
              </a:rPr>
              <a:t> </a:t>
            </a:r>
            <a:r>
              <a:rPr b="1" i="0" lang="en-US" sz="2199" u="none" cap="none" strike="noStrike">
                <a:solidFill>
                  <a:srgbClr val="23185B"/>
                </a:solidFill>
                <a:latin typeface="Bricolage Grotesque"/>
                <a:ea typeface="Bricolage Grotesque"/>
                <a:cs typeface="Bricolage Grotesque"/>
                <a:sym typeface="Bricolage Grotesque"/>
              </a:rPr>
              <a:t>tăng giảm</a:t>
            </a:r>
            <a:r>
              <a:rPr b="0" i="0" lang="en-US" sz="2199" u="none" cap="none" strike="noStrike">
                <a:solidFill>
                  <a:srgbClr val="23185B"/>
                </a:solidFill>
                <a:latin typeface="Bricolage Grotesque"/>
                <a:ea typeface="Bricolage Grotesque"/>
                <a:cs typeface="Bricolage Grotesque"/>
                <a:sym typeface="Bricolage Grotesque"/>
              </a:rPr>
              <a:t> so với năm trước, giúp nắm bắt sự thay đổi qua thời gian.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41"/>
          <p:cNvSpPr/>
          <p:nvPr/>
        </p:nvSpPr>
        <p:spPr>
          <a:xfrm>
            <a:off x="6442258" y="206687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grpSp>
        <p:nvGrpSpPr>
          <p:cNvPr id="1469" name="Google Shape;1469;p41"/>
          <p:cNvGrpSpPr/>
          <p:nvPr/>
        </p:nvGrpSpPr>
        <p:grpSpPr>
          <a:xfrm>
            <a:off x="-774243" y="1126443"/>
            <a:ext cx="6111589" cy="8131857"/>
            <a:chOff x="0" y="-38100"/>
            <a:chExt cx="1609637" cy="2141724"/>
          </a:xfrm>
        </p:grpSpPr>
        <p:sp>
          <p:nvSpPr>
            <p:cNvPr id="1470" name="Google Shape;1470;p41"/>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1"/>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472" name="Google Shape;1472;p41"/>
          <p:cNvGrpSpPr/>
          <p:nvPr/>
        </p:nvGrpSpPr>
        <p:grpSpPr>
          <a:xfrm>
            <a:off x="507474" y="2096010"/>
            <a:ext cx="4030193" cy="866626"/>
            <a:chOff x="0" y="-47625"/>
            <a:chExt cx="1061450" cy="228247"/>
          </a:xfrm>
        </p:grpSpPr>
        <p:sp>
          <p:nvSpPr>
            <p:cNvPr id="1473" name="Google Shape;1473;p41"/>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1"/>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475" name="Google Shape;1475;p41"/>
          <p:cNvGrpSpPr/>
          <p:nvPr/>
        </p:nvGrpSpPr>
        <p:grpSpPr>
          <a:xfrm>
            <a:off x="507474" y="2838959"/>
            <a:ext cx="4030193" cy="809477"/>
            <a:chOff x="0" y="-47625"/>
            <a:chExt cx="1061450" cy="213195"/>
          </a:xfrm>
        </p:grpSpPr>
        <p:sp>
          <p:nvSpPr>
            <p:cNvPr id="1476" name="Google Shape;1476;p41"/>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1"/>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478" name="Google Shape;1478;p41"/>
          <p:cNvGrpSpPr/>
          <p:nvPr/>
        </p:nvGrpSpPr>
        <p:grpSpPr>
          <a:xfrm>
            <a:off x="507474" y="3534284"/>
            <a:ext cx="4009702" cy="809477"/>
            <a:chOff x="0" y="-47625"/>
            <a:chExt cx="1056053" cy="213195"/>
          </a:xfrm>
        </p:grpSpPr>
        <p:sp>
          <p:nvSpPr>
            <p:cNvPr id="1479" name="Google Shape;1479;p41"/>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1"/>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481" name="Google Shape;1481;p41"/>
          <p:cNvGrpSpPr/>
          <p:nvPr/>
        </p:nvGrpSpPr>
        <p:grpSpPr>
          <a:xfrm>
            <a:off x="507474" y="4239134"/>
            <a:ext cx="4009702" cy="847576"/>
            <a:chOff x="0" y="-47625"/>
            <a:chExt cx="1056053" cy="223230"/>
          </a:xfrm>
        </p:grpSpPr>
        <p:sp>
          <p:nvSpPr>
            <p:cNvPr id="1482" name="Google Shape;1482;p41"/>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1"/>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484" name="Google Shape;1484;p41"/>
          <p:cNvGrpSpPr/>
          <p:nvPr/>
        </p:nvGrpSpPr>
        <p:grpSpPr>
          <a:xfrm>
            <a:off x="507474" y="4963034"/>
            <a:ext cx="4030193" cy="828526"/>
            <a:chOff x="0" y="-47625"/>
            <a:chExt cx="1061450" cy="218213"/>
          </a:xfrm>
        </p:grpSpPr>
        <p:sp>
          <p:nvSpPr>
            <p:cNvPr id="1485" name="Google Shape;1485;p41"/>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1"/>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487" name="Google Shape;1487;p41"/>
          <p:cNvGrpSpPr/>
          <p:nvPr/>
        </p:nvGrpSpPr>
        <p:grpSpPr>
          <a:xfrm>
            <a:off x="507474" y="5677409"/>
            <a:ext cx="4050684" cy="861863"/>
            <a:chOff x="0" y="-47625"/>
            <a:chExt cx="1066847" cy="226993"/>
          </a:xfrm>
        </p:grpSpPr>
        <p:sp>
          <p:nvSpPr>
            <p:cNvPr id="1488" name="Google Shape;1488;p41"/>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1"/>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490" name="Google Shape;1490;p41"/>
          <p:cNvGrpSpPr/>
          <p:nvPr/>
        </p:nvGrpSpPr>
        <p:grpSpPr>
          <a:xfrm>
            <a:off x="507474" y="6415597"/>
            <a:ext cx="4030193" cy="899963"/>
            <a:chOff x="0" y="-47625"/>
            <a:chExt cx="1061450" cy="237027"/>
          </a:xfrm>
        </p:grpSpPr>
        <p:sp>
          <p:nvSpPr>
            <p:cNvPr id="1491" name="Google Shape;1491;p41"/>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1"/>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493" name="Google Shape;1493;p41"/>
          <p:cNvGrpSpPr/>
          <p:nvPr/>
        </p:nvGrpSpPr>
        <p:grpSpPr>
          <a:xfrm>
            <a:off x="-198130" y="6453696"/>
            <a:ext cx="5758397" cy="885677"/>
            <a:chOff x="0" y="-47625"/>
            <a:chExt cx="1516615" cy="233264"/>
          </a:xfrm>
        </p:grpSpPr>
        <p:sp>
          <p:nvSpPr>
            <p:cNvPr id="1494" name="Google Shape;1494;p41"/>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1"/>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Phân tích dữ liệu</a:t>
              </a:r>
              <a:endParaRPr/>
            </a:p>
          </p:txBody>
        </p:sp>
      </p:grpSp>
      <p:grpSp>
        <p:nvGrpSpPr>
          <p:cNvPr id="1496" name="Google Shape;1496;p41"/>
          <p:cNvGrpSpPr/>
          <p:nvPr/>
        </p:nvGrpSpPr>
        <p:grpSpPr>
          <a:xfrm>
            <a:off x="507474" y="7944359"/>
            <a:ext cx="4030193" cy="899963"/>
            <a:chOff x="0" y="-47625"/>
            <a:chExt cx="1061450" cy="237027"/>
          </a:xfrm>
        </p:grpSpPr>
        <p:sp>
          <p:nvSpPr>
            <p:cNvPr id="1497" name="Google Shape;1497;p41"/>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1"/>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499" name="Google Shape;1499;p41"/>
          <p:cNvGrpSpPr/>
          <p:nvPr/>
        </p:nvGrpSpPr>
        <p:grpSpPr>
          <a:xfrm>
            <a:off x="527964" y="7253796"/>
            <a:ext cx="4030193" cy="899963"/>
            <a:chOff x="0" y="-47625"/>
            <a:chExt cx="1061450" cy="237027"/>
          </a:xfrm>
        </p:grpSpPr>
        <p:sp>
          <p:nvSpPr>
            <p:cNvPr id="1500" name="Google Shape;1500;p41"/>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1"/>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
        <p:nvSpPr>
          <p:cNvPr id="1502" name="Google Shape;1502;p41"/>
          <p:cNvSpPr/>
          <p:nvPr/>
        </p:nvSpPr>
        <p:spPr>
          <a:xfrm>
            <a:off x="10921039" y="3715111"/>
            <a:ext cx="4733976" cy="531903"/>
          </a:xfrm>
          <a:custGeom>
            <a:rect b="b" l="l" r="r" t="t"/>
            <a:pathLst>
              <a:path extrusionOk="0" h="531903" w="4733976">
                <a:moveTo>
                  <a:pt x="0" y="0"/>
                </a:moveTo>
                <a:lnTo>
                  <a:pt x="4733976" y="0"/>
                </a:lnTo>
                <a:lnTo>
                  <a:pt x="4733976" y="531902"/>
                </a:lnTo>
                <a:lnTo>
                  <a:pt x="0" y="531902"/>
                </a:lnTo>
                <a:lnTo>
                  <a:pt x="0" y="0"/>
                </a:lnTo>
                <a:close/>
              </a:path>
            </a:pathLst>
          </a:custGeom>
          <a:blipFill rotWithShape="1">
            <a:blip r:embed="rId4">
              <a:alphaModFix/>
            </a:blip>
            <a:stretch>
              <a:fillRect b="-1012470" l="0" r="0" t="0"/>
            </a:stretch>
          </a:blipFill>
          <a:ln>
            <a:noFill/>
          </a:ln>
        </p:spPr>
      </p:sp>
      <p:sp>
        <p:nvSpPr>
          <p:cNvPr id="1503" name="Google Shape;1503;p41"/>
          <p:cNvSpPr txBox="1"/>
          <p:nvPr/>
        </p:nvSpPr>
        <p:spPr>
          <a:xfrm>
            <a:off x="7192905" y="2060043"/>
            <a:ext cx="8854305"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Kết luận và câu chuyện liên quan</a:t>
            </a:r>
            <a:endParaRPr/>
          </a:p>
        </p:txBody>
      </p:sp>
      <p:sp>
        <p:nvSpPr>
          <p:cNvPr id="1504" name="Google Shape;1504;p41"/>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sp>
        <p:nvSpPr>
          <p:cNvPr id="1505" name="Google Shape;1505;p41"/>
          <p:cNvSpPr txBox="1"/>
          <p:nvPr/>
        </p:nvSpPr>
        <p:spPr>
          <a:xfrm>
            <a:off x="6141617" y="2972161"/>
            <a:ext cx="10445652" cy="4222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000000"/>
                </a:solidFill>
                <a:latin typeface="Bricolage Grotesque"/>
                <a:ea typeface="Bricolage Grotesque"/>
                <a:cs typeface="Bricolage Grotesque"/>
                <a:sym typeface="Bricolage Grotesque"/>
              </a:rPr>
              <a:t>Thực trạng Giáo dục ở các tỉnh Trung du và miền núi phía Bắc.</a:t>
            </a:r>
            <a:endParaRPr/>
          </a:p>
        </p:txBody>
      </p:sp>
      <p:sp>
        <p:nvSpPr>
          <p:cNvPr id="1506" name="Google Shape;1506;p41"/>
          <p:cNvSpPr txBox="1"/>
          <p:nvPr/>
        </p:nvSpPr>
        <p:spPr>
          <a:xfrm>
            <a:off x="6179717" y="4226444"/>
            <a:ext cx="3903121" cy="38969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0" i="0" lang="en-US" sz="2199" u="none" cap="none" strike="noStrike">
                <a:solidFill>
                  <a:srgbClr val="000000"/>
                </a:solidFill>
                <a:latin typeface="Bricolage Grotesque"/>
                <a:ea typeface="Bricolage Grotesque"/>
                <a:cs typeface="Bricolage Grotesque"/>
                <a:sym typeface="Bricolage Grotesque"/>
              </a:rPr>
              <a:t>Các tỉnh Trung du và miền núi phía Bắc thường xuyên nằm trong danh sách các tỉnh thành có điểm trung bình thấp nhất và có nhiều điểm liệt ở nhiều môn thi.</a:t>
            </a:r>
            <a:endParaRPr/>
          </a:p>
          <a:p>
            <a:pPr indent="0" lvl="0" marL="0" marR="0" rtl="0" algn="l">
              <a:lnSpc>
                <a:spcPct val="140018"/>
              </a:lnSpc>
              <a:spcBef>
                <a:spcPts val="0"/>
              </a:spcBef>
              <a:spcAft>
                <a:spcPts val="0"/>
              </a:spcAft>
              <a:buNone/>
            </a:pPr>
            <a:r>
              <a:t/>
            </a:r>
            <a:endParaRPr b="0" i="0" sz="2199" u="none" cap="none" strike="noStrike">
              <a:solidFill>
                <a:srgbClr val="000000"/>
              </a:solidFill>
              <a:latin typeface="Bricolage Grotesque"/>
              <a:ea typeface="Bricolage Grotesque"/>
              <a:cs typeface="Bricolage Grotesque"/>
              <a:sym typeface="Bricolage Grotesque"/>
            </a:endParaRPr>
          </a:p>
          <a:p>
            <a:pPr indent="0" lvl="0" marL="0" marR="0" rtl="0" algn="l">
              <a:lnSpc>
                <a:spcPct val="140018"/>
              </a:lnSpc>
              <a:spcBef>
                <a:spcPts val="0"/>
              </a:spcBef>
              <a:spcAft>
                <a:spcPts val="0"/>
              </a:spcAft>
              <a:buNone/>
            </a:pPr>
            <a:r>
              <a:rPr b="0" i="0" lang="en-US" sz="2199" u="none" cap="none" strike="noStrike">
                <a:solidFill>
                  <a:srgbClr val="000000"/>
                </a:solidFill>
                <a:latin typeface="Bricolage Grotesque"/>
                <a:ea typeface="Bricolage Grotesque"/>
                <a:cs typeface="Bricolage Grotesque"/>
                <a:sym typeface="Bricolage Grotesque"/>
              </a:rPr>
              <a:t>(Đặc biệt là tỉnh Hà Giang xếp hạng cuối về điểm trung bình ở nhiều môn).</a:t>
            </a:r>
            <a:endParaRPr/>
          </a:p>
        </p:txBody>
      </p:sp>
      <p:sp>
        <p:nvSpPr>
          <p:cNvPr id="1507" name="Google Shape;1507;p41"/>
          <p:cNvSpPr/>
          <p:nvPr/>
        </p:nvSpPr>
        <p:spPr>
          <a:xfrm>
            <a:off x="10921039" y="4237488"/>
            <a:ext cx="4733976" cy="3001134"/>
          </a:xfrm>
          <a:custGeom>
            <a:rect b="b" l="l" r="r" t="t"/>
            <a:pathLst>
              <a:path extrusionOk="0" h="3001134" w="4733976">
                <a:moveTo>
                  <a:pt x="0" y="0"/>
                </a:moveTo>
                <a:lnTo>
                  <a:pt x="4733976" y="0"/>
                </a:lnTo>
                <a:lnTo>
                  <a:pt x="4733976" y="3001134"/>
                </a:lnTo>
                <a:lnTo>
                  <a:pt x="0" y="3001134"/>
                </a:lnTo>
                <a:lnTo>
                  <a:pt x="0" y="0"/>
                </a:lnTo>
                <a:close/>
              </a:path>
            </a:pathLst>
          </a:custGeom>
          <a:blipFill rotWithShape="1">
            <a:blip r:embed="rId4">
              <a:alphaModFix/>
            </a:blip>
            <a:stretch>
              <a:fillRect b="0" l="0" r="0" t="-97172"/>
            </a:stretch>
          </a:blipFill>
          <a:ln>
            <a:noFill/>
          </a:ln>
        </p:spPr>
      </p:sp>
      <p:sp>
        <p:nvSpPr>
          <p:cNvPr id="1508" name="Google Shape;1508;p41"/>
          <p:cNvSpPr txBox="1"/>
          <p:nvPr/>
        </p:nvSpPr>
        <p:spPr>
          <a:xfrm>
            <a:off x="11032512" y="7514847"/>
            <a:ext cx="4511029" cy="77279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99" u="none" cap="none" strike="noStrike">
                <a:solidFill>
                  <a:srgbClr val="000000"/>
                </a:solidFill>
                <a:latin typeface="Bricolage Grotesque"/>
                <a:ea typeface="Bricolage Grotesque"/>
                <a:cs typeface="Bricolage Grotesque"/>
                <a:sym typeface="Bricolage Grotesque"/>
              </a:rPr>
              <a:t>Các tỉnh có điểm trung bình</a:t>
            </a:r>
            <a:endParaRPr/>
          </a:p>
          <a:p>
            <a:pPr indent="0" lvl="0" marL="0" marR="0" rtl="0" algn="ctr">
              <a:lnSpc>
                <a:spcPct val="140018"/>
              </a:lnSpc>
              <a:spcBef>
                <a:spcPts val="0"/>
              </a:spcBef>
              <a:spcAft>
                <a:spcPts val="0"/>
              </a:spcAft>
              <a:buNone/>
            </a:pPr>
            <a:r>
              <a:rPr b="0" i="0" lang="en-US" sz="2199" u="none" cap="none" strike="noStrike">
                <a:solidFill>
                  <a:srgbClr val="000000"/>
                </a:solidFill>
                <a:latin typeface="Bricolage Grotesque"/>
                <a:ea typeface="Bricolage Grotesque"/>
                <a:cs typeface="Bricolage Grotesque"/>
                <a:sym typeface="Bricolage Grotesque"/>
              </a:rPr>
              <a:t> thấp nhất môn Toán năm 2023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42"/>
          <p:cNvSpPr/>
          <p:nvPr/>
        </p:nvSpPr>
        <p:spPr>
          <a:xfrm>
            <a:off x="6442258" y="206687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sp>
        <p:nvSpPr>
          <p:cNvPr id="1514" name="Google Shape;1514;p42"/>
          <p:cNvSpPr txBox="1"/>
          <p:nvPr/>
        </p:nvSpPr>
        <p:spPr>
          <a:xfrm>
            <a:off x="7192905" y="2060043"/>
            <a:ext cx="8854305"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Kết luận và câu chuyện liên quan</a:t>
            </a:r>
            <a:endParaRPr/>
          </a:p>
        </p:txBody>
      </p:sp>
      <p:grpSp>
        <p:nvGrpSpPr>
          <p:cNvPr id="1515" name="Google Shape;1515;p42"/>
          <p:cNvGrpSpPr/>
          <p:nvPr/>
        </p:nvGrpSpPr>
        <p:grpSpPr>
          <a:xfrm>
            <a:off x="-774243" y="1126443"/>
            <a:ext cx="6111589" cy="8131857"/>
            <a:chOff x="0" y="-38100"/>
            <a:chExt cx="1609637" cy="2141724"/>
          </a:xfrm>
        </p:grpSpPr>
        <p:sp>
          <p:nvSpPr>
            <p:cNvPr id="1516" name="Google Shape;1516;p42"/>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2"/>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518" name="Google Shape;1518;p42"/>
          <p:cNvGrpSpPr/>
          <p:nvPr/>
        </p:nvGrpSpPr>
        <p:grpSpPr>
          <a:xfrm>
            <a:off x="507474" y="2096010"/>
            <a:ext cx="4030193" cy="866626"/>
            <a:chOff x="0" y="-47625"/>
            <a:chExt cx="1061450" cy="228247"/>
          </a:xfrm>
        </p:grpSpPr>
        <p:sp>
          <p:nvSpPr>
            <p:cNvPr id="1519" name="Google Shape;1519;p42"/>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2"/>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521" name="Google Shape;1521;p42"/>
          <p:cNvGrpSpPr/>
          <p:nvPr/>
        </p:nvGrpSpPr>
        <p:grpSpPr>
          <a:xfrm>
            <a:off x="507474" y="2838959"/>
            <a:ext cx="4030193" cy="809477"/>
            <a:chOff x="0" y="-47625"/>
            <a:chExt cx="1061450" cy="213195"/>
          </a:xfrm>
        </p:grpSpPr>
        <p:sp>
          <p:nvSpPr>
            <p:cNvPr id="1522" name="Google Shape;1522;p42"/>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2"/>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524" name="Google Shape;1524;p42"/>
          <p:cNvGrpSpPr/>
          <p:nvPr/>
        </p:nvGrpSpPr>
        <p:grpSpPr>
          <a:xfrm>
            <a:off x="507474" y="3534284"/>
            <a:ext cx="4009702" cy="809477"/>
            <a:chOff x="0" y="-47625"/>
            <a:chExt cx="1056053" cy="213195"/>
          </a:xfrm>
        </p:grpSpPr>
        <p:sp>
          <p:nvSpPr>
            <p:cNvPr id="1525" name="Google Shape;1525;p42"/>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2"/>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527" name="Google Shape;1527;p42"/>
          <p:cNvGrpSpPr/>
          <p:nvPr/>
        </p:nvGrpSpPr>
        <p:grpSpPr>
          <a:xfrm>
            <a:off x="507474" y="4239134"/>
            <a:ext cx="4009702" cy="847576"/>
            <a:chOff x="0" y="-47625"/>
            <a:chExt cx="1056053" cy="223230"/>
          </a:xfrm>
        </p:grpSpPr>
        <p:sp>
          <p:nvSpPr>
            <p:cNvPr id="1528" name="Google Shape;1528;p42"/>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2"/>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530" name="Google Shape;1530;p42"/>
          <p:cNvGrpSpPr/>
          <p:nvPr/>
        </p:nvGrpSpPr>
        <p:grpSpPr>
          <a:xfrm>
            <a:off x="507474" y="4963034"/>
            <a:ext cx="4030193" cy="828526"/>
            <a:chOff x="0" y="-47625"/>
            <a:chExt cx="1061450" cy="218213"/>
          </a:xfrm>
        </p:grpSpPr>
        <p:sp>
          <p:nvSpPr>
            <p:cNvPr id="1531" name="Google Shape;1531;p42"/>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2"/>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533" name="Google Shape;1533;p42"/>
          <p:cNvGrpSpPr/>
          <p:nvPr/>
        </p:nvGrpSpPr>
        <p:grpSpPr>
          <a:xfrm>
            <a:off x="507474" y="5677409"/>
            <a:ext cx="4050684" cy="861863"/>
            <a:chOff x="0" y="-47625"/>
            <a:chExt cx="1066847" cy="226993"/>
          </a:xfrm>
        </p:grpSpPr>
        <p:sp>
          <p:nvSpPr>
            <p:cNvPr id="1534" name="Google Shape;1534;p42"/>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2"/>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536" name="Google Shape;1536;p42"/>
          <p:cNvGrpSpPr/>
          <p:nvPr/>
        </p:nvGrpSpPr>
        <p:grpSpPr>
          <a:xfrm>
            <a:off x="507474" y="6415597"/>
            <a:ext cx="4030193" cy="899963"/>
            <a:chOff x="0" y="-47625"/>
            <a:chExt cx="1061450" cy="237027"/>
          </a:xfrm>
        </p:grpSpPr>
        <p:sp>
          <p:nvSpPr>
            <p:cNvPr id="1537" name="Google Shape;1537;p42"/>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2"/>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539" name="Google Shape;1539;p42"/>
          <p:cNvGrpSpPr/>
          <p:nvPr/>
        </p:nvGrpSpPr>
        <p:grpSpPr>
          <a:xfrm>
            <a:off x="-198130" y="6453696"/>
            <a:ext cx="5758397" cy="885677"/>
            <a:chOff x="0" y="-47625"/>
            <a:chExt cx="1516615" cy="233264"/>
          </a:xfrm>
        </p:grpSpPr>
        <p:sp>
          <p:nvSpPr>
            <p:cNvPr id="1540" name="Google Shape;1540;p42"/>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2"/>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Phân tích dữ liệu</a:t>
              </a:r>
              <a:endParaRPr/>
            </a:p>
          </p:txBody>
        </p:sp>
      </p:grpSp>
      <p:sp>
        <p:nvSpPr>
          <p:cNvPr id="1542" name="Google Shape;1542;p42"/>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543" name="Google Shape;1543;p42"/>
          <p:cNvGrpSpPr/>
          <p:nvPr/>
        </p:nvGrpSpPr>
        <p:grpSpPr>
          <a:xfrm>
            <a:off x="507474" y="7944359"/>
            <a:ext cx="4030193" cy="899963"/>
            <a:chOff x="0" y="-47625"/>
            <a:chExt cx="1061450" cy="237027"/>
          </a:xfrm>
        </p:grpSpPr>
        <p:sp>
          <p:nvSpPr>
            <p:cNvPr id="1544" name="Google Shape;1544;p42"/>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2"/>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546" name="Google Shape;1546;p42"/>
          <p:cNvGrpSpPr/>
          <p:nvPr/>
        </p:nvGrpSpPr>
        <p:grpSpPr>
          <a:xfrm>
            <a:off x="527964" y="7253796"/>
            <a:ext cx="4030193" cy="899963"/>
            <a:chOff x="0" y="-47625"/>
            <a:chExt cx="1061450" cy="237027"/>
          </a:xfrm>
        </p:grpSpPr>
        <p:sp>
          <p:nvSpPr>
            <p:cNvPr id="1547" name="Google Shape;1547;p42"/>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2"/>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
        <p:nvSpPr>
          <p:cNvPr id="1549" name="Google Shape;1549;p42"/>
          <p:cNvSpPr txBox="1"/>
          <p:nvPr/>
        </p:nvSpPr>
        <p:spPr>
          <a:xfrm>
            <a:off x="6141617" y="2972161"/>
            <a:ext cx="10445652" cy="4222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000000"/>
                </a:solidFill>
                <a:latin typeface="Bricolage Grotesque"/>
                <a:ea typeface="Bricolage Grotesque"/>
                <a:cs typeface="Bricolage Grotesque"/>
                <a:sym typeface="Bricolage Grotesque"/>
              </a:rPr>
              <a:t>Thực trạng Giáo dục ở các tỉnh Trung du và miền núi phía Bắc.</a:t>
            </a:r>
            <a:endParaRPr/>
          </a:p>
        </p:txBody>
      </p:sp>
      <p:sp>
        <p:nvSpPr>
          <p:cNvPr id="1550" name="Google Shape;1550;p42"/>
          <p:cNvSpPr txBox="1"/>
          <p:nvPr/>
        </p:nvSpPr>
        <p:spPr>
          <a:xfrm>
            <a:off x="6141617" y="3981810"/>
            <a:ext cx="4572456" cy="38969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0" i="0" lang="en-US" sz="2199" u="none" cap="none" strike="noStrike">
                <a:solidFill>
                  <a:srgbClr val="000000"/>
                </a:solidFill>
                <a:latin typeface="Bricolage Grotesque"/>
                <a:ea typeface="Bricolage Grotesque"/>
                <a:cs typeface="Bricolage Grotesque"/>
                <a:sym typeface="Bricolage Grotesque"/>
              </a:rPr>
              <a:t> Tỉnh Hà Giang:</a:t>
            </a:r>
            <a:endParaRPr/>
          </a:p>
          <a:p>
            <a:pPr indent="-237490" lvl="1" marL="474979" marR="0" rtl="0" algn="l">
              <a:lnSpc>
                <a:spcPct val="140018"/>
              </a:lnSpc>
              <a:spcBef>
                <a:spcPts val="0"/>
              </a:spcBef>
              <a:spcAft>
                <a:spcPts val="0"/>
              </a:spcAft>
              <a:buClr>
                <a:srgbClr val="000000"/>
              </a:buClr>
              <a:buSzPts val="2199"/>
              <a:buFont typeface="Arial"/>
              <a:buChar char="•"/>
            </a:pPr>
            <a:r>
              <a:rPr b="0" i="0" lang="en-US" sz="2199" u="none" cap="none" strike="noStrike">
                <a:solidFill>
                  <a:srgbClr val="000000"/>
                </a:solidFill>
                <a:latin typeface="Bricolage Grotesque"/>
                <a:ea typeface="Bricolage Grotesque"/>
                <a:cs typeface="Bricolage Grotesque"/>
                <a:sym typeface="Bricolage Grotesque"/>
              </a:rPr>
              <a:t> 7 huyện nghèo, tỉ lệ hộ nghèo chiếm 37,08%; đồng bào dân tộc thiểu số chiếm tới 87%</a:t>
            </a:r>
            <a:endParaRPr/>
          </a:p>
          <a:p>
            <a:pPr indent="-237490" lvl="1" marL="474979" marR="0" rtl="0" algn="l">
              <a:lnSpc>
                <a:spcPct val="140018"/>
              </a:lnSpc>
              <a:spcBef>
                <a:spcPts val="0"/>
              </a:spcBef>
              <a:spcAft>
                <a:spcPts val="0"/>
              </a:spcAft>
              <a:buClr>
                <a:srgbClr val="000000"/>
              </a:buClr>
              <a:buSzPts val="2199"/>
              <a:buFont typeface="Arial"/>
              <a:buChar char="•"/>
            </a:pPr>
            <a:r>
              <a:rPr b="0" i="0" lang="en-US" sz="2199" u="none" cap="none" strike="noStrike">
                <a:solidFill>
                  <a:srgbClr val="000000"/>
                </a:solidFill>
                <a:latin typeface="Bricolage Grotesque"/>
                <a:ea typeface="Bricolage Grotesque"/>
                <a:cs typeface="Bricolage Grotesque"/>
                <a:sym typeface="Bricolage Grotesque"/>
              </a:rPr>
              <a:t>Thu nhập bình quân đầu người thấp . kinh phí cho giáo dục thấp</a:t>
            </a:r>
            <a:endParaRPr/>
          </a:p>
          <a:p>
            <a:pPr indent="-237490" lvl="1" marL="474979" marR="0" rtl="0" algn="l">
              <a:lnSpc>
                <a:spcPct val="140018"/>
              </a:lnSpc>
              <a:spcBef>
                <a:spcPts val="0"/>
              </a:spcBef>
              <a:spcAft>
                <a:spcPts val="0"/>
              </a:spcAft>
              <a:buClr>
                <a:srgbClr val="000000"/>
              </a:buClr>
              <a:buSzPts val="2199"/>
              <a:buFont typeface="Arial"/>
              <a:buChar char="•"/>
            </a:pPr>
            <a:r>
              <a:rPr b="0" i="0" lang="en-US" sz="2199" u="none" cap="none" strike="noStrike">
                <a:solidFill>
                  <a:srgbClr val="000000"/>
                </a:solidFill>
                <a:latin typeface="Bricolage Grotesque"/>
                <a:ea typeface="Bricolage Grotesque"/>
                <a:cs typeface="Bricolage Grotesque"/>
                <a:sym typeface="Bricolage Grotesque"/>
              </a:rPr>
              <a:t>Gian lận thi cử trong Kỳ thi quốc gia năm 2018 (Hà Giang, Hòa Bình, Sơn La)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grpSp>
        <p:nvGrpSpPr>
          <p:cNvPr id="1555" name="Google Shape;1555;p43"/>
          <p:cNvGrpSpPr/>
          <p:nvPr/>
        </p:nvGrpSpPr>
        <p:grpSpPr>
          <a:xfrm>
            <a:off x="-774243" y="1126443"/>
            <a:ext cx="6111589" cy="8131857"/>
            <a:chOff x="0" y="-38100"/>
            <a:chExt cx="1609637" cy="2141724"/>
          </a:xfrm>
        </p:grpSpPr>
        <p:sp>
          <p:nvSpPr>
            <p:cNvPr id="1556" name="Google Shape;1556;p43"/>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558" name="Google Shape;1558;p43"/>
          <p:cNvGrpSpPr/>
          <p:nvPr/>
        </p:nvGrpSpPr>
        <p:grpSpPr>
          <a:xfrm>
            <a:off x="507474" y="2096010"/>
            <a:ext cx="4030193" cy="866626"/>
            <a:chOff x="0" y="-47625"/>
            <a:chExt cx="1061450" cy="228247"/>
          </a:xfrm>
        </p:grpSpPr>
        <p:sp>
          <p:nvSpPr>
            <p:cNvPr id="1559" name="Google Shape;1559;p43"/>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561" name="Google Shape;1561;p43"/>
          <p:cNvGrpSpPr/>
          <p:nvPr/>
        </p:nvGrpSpPr>
        <p:grpSpPr>
          <a:xfrm>
            <a:off x="507474" y="2838959"/>
            <a:ext cx="4030193" cy="809477"/>
            <a:chOff x="0" y="-47625"/>
            <a:chExt cx="1061450" cy="213195"/>
          </a:xfrm>
        </p:grpSpPr>
        <p:sp>
          <p:nvSpPr>
            <p:cNvPr id="1562" name="Google Shape;1562;p43"/>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564" name="Google Shape;1564;p43"/>
          <p:cNvGrpSpPr/>
          <p:nvPr/>
        </p:nvGrpSpPr>
        <p:grpSpPr>
          <a:xfrm>
            <a:off x="507474" y="3534284"/>
            <a:ext cx="4009702" cy="809477"/>
            <a:chOff x="0" y="-47625"/>
            <a:chExt cx="1056053" cy="213195"/>
          </a:xfrm>
        </p:grpSpPr>
        <p:sp>
          <p:nvSpPr>
            <p:cNvPr id="1565" name="Google Shape;1565;p43"/>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567" name="Google Shape;1567;p43"/>
          <p:cNvGrpSpPr/>
          <p:nvPr/>
        </p:nvGrpSpPr>
        <p:grpSpPr>
          <a:xfrm>
            <a:off x="507474" y="4239134"/>
            <a:ext cx="4009702" cy="847576"/>
            <a:chOff x="0" y="-47625"/>
            <a:chExt cx="1056053" cy="223230"/>
          </a:xfrm>
        </p:grpSpPr>
        <p:sp>
          <p:nvSpPr>
            <p:cNvPr id="1568" name="Google Shape;1568;p43"/>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570" name="Google Shape;1570;p43"/>
          <p:cNvGrpSpPr/>
          <p:nvPr/>
        </p:nvGrpSpPr>
        <p:grpSpPr>
          <a:xfrm>
            <a:off x="527964" y="4963034"/>
            <a:ext cx="4009702" cy="828526"/>
            <a:chOff x="0" y="-47625"/>
            <a:chExt cx="1056053" cy="218213"/>
          </a:xfrm>
        </p:grpSpPr>
        <p:sp>
          <p:nvSpPr>
            <p:cNvPr id="1571" name="Google Shape;1571;p43"/>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573" name="Google Shape;1573;p43"/>
          <p:cNvGrpSpPr/>
          <p:nvPr/>
        </p:nvGrpSpPr>
        <p:grpSpPr>
          <a:xfrm>
            <a:off x="507474" y="5677409"/>
            <a:ext cx="4050684" cy="861863"/>
            <a:chOff x="0" y="-47625"/>
            <a:chExt cx="1066847" cy="226993"/>
          </a:xfrm>
        </p:grpSpPr>
        <p:sp>
          <p:nvSpPr>
            <p:cNvPr id="1574" name="Google Shape;1574;p43"/>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576" name="Google Shape;1576;p43"/>
          <p:cNvGrpSpPr/>
          <p:nvPr/>
        </p:nvGrpSpPr>
        <p:grpSpPr>
          <a:xfrm>
            <a:off x="507474" y="6415597"/>
            <a:ext cx="4030193" cy="899963"/>
            <a:chOff x="0" y="-47625"/>
            <a:chExt cx="1061450" cy="237027"/>
          </a:xfrm>
        </p:grpSpPr>
        <p:sp>
          <p:nvSpPr>
            <p:cNvPr id="1577" name="Google Shape;1577;p43"/>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579" name="Google Shape;1579;p43"/>
          <p:cNvGrpSpPr/>
          <p:nvPr/>
        </p:nvGrpSpPr>
        <p:grpSpPr>
          <a:xfrm>
            <a:off x="-198130" y="6453696"/>
            <a:ext cx="5758397" cy="885677"/>
            <a:chOff x="0" y="-47625"/>
            <a:chExt cx="1516615" cy="233264"/>
          </a:xfrm>
        </p:grpSpPr>
        <p:sp>
          <p:nvSpPr>
            <p:cNvPr id="1580" name="Google Shape;1580;p43"/>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3"/>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Phân tích dữ liệu</a:t>
              </a:r>
              <a:endParaRPr/>
            </a:p>
          </p:txBody>
        </p:sp>
      </p:grpSp>
      <p:grpSp>
        <p:nvGrpSpPr>
          <p:cNvPr id="1582" name="Google Shape;1582;p43"/>
          <p:cNvGrpSpPr/>
          <p:nvPr/>
        </p:nvGrpSpPr>
        <p:grpSpPr>
          <a:xfrm>
            <a:off x="507474" y="7944359"/>
            <a:ext cx="4030193" cy="899963"/>
            <a:chOff x="0" y="-47625"/>
            <a:chExt cx="1061450" cy="237027"/>
          </a:xfrm>
        </p:grpSpPr>
        <p:sp>
          <p:nvSpPr>
            <p:cNvPr id="1583" name="Google Shape;1583;p43"/>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585" name="Google Shape;1585;p43"/>
          <p:cNvGrpSpPr/>
          <p:nvPr/>
        </p:nvGrpSpPr>
        <p:grpSpPr>
          <a:xfrm>
            <a:off x="527964" y="7253796"/>
            <a:ext cx="4030193" cy="899963"/>
            <a:chOff x="0" y="-47625"/>
            <a:chExt cx="1061450" cy="237027"/>
          </a:xfrm>
        </p:grpSpPr>
        <p:sp>
          <p:nvSpPr>
            <p:cNvPr id="1586" name="Google Shape;1586;p43"/>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
        <p:nvSpPr>
          <p:cNvPr id="1588" name="Google Shape;1588;p43"/>
          <p:cNvSpPr/>
          <p:nvPr/>
        </p:nvSpPr>
        <p:spPr>
          <a:xfrm>
            <a:off x="6442258" y="1556940"/>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sp>
        <p:nvSpPr>
          <p:cNvPr id="1589" name="Google Shape;1589;p43"/>
          <p:cNvSpPr/>
          <p:nvPr/>
        </p:nvSpPr>
        <p:spPr>
          <a:xfrm>
            <a:off x="11911997" y="4419960"/>
            <a:ext cx="5250628" cy="2230106"/>
          </a:xfrm>
          <a:custGeom>
            <a:rect b="b" l="l" r="r" t="t"/>
            <a:pathLst>
              <a:path extrusionOk="0" h="2230106" w="5250628">
                <a:moveTo>
                  <a:pt x="0" y="0"/>
                </a:moveTo>
                <a:lnTo>
                  <a:pt x="5250628" y="0"/>
                </a:lnTo>
                <a:lnTo>
                  <a:pt x="5250628" y="2230106"/>
                </a:lnTo>
                <a:lnTo>
                  <a:pt x="0" y="2230106"/>
                </a:lnTo>
                <a:lnTo>
                  <a:pt x="0" y="0"/>
                </a:lnTo>
                <a:close/>
              </a:path>
            </a:pathLst>
          </a:custGeom>
          <a:blipFill rotWithShape="1">
            <a:blip r:embed="rId4">
              <a:alphaModFix/>
            </a:blip>
            <a:stretch>
              <a:fillRect b="0" l="0" r="0" t="0"/>
            </a:stretch>
          </a:blipFill>
          <a:ln>
            <a:noFill/>
          </a:ln>
        </p:spPr>
      </p:sp>
      <p:sp>
        <p:nvSpPr>
          <p:cNvPr id="1590" name="Google Shape;1590;p43"/>
          <p:cNvSpPr/>
          <p:nvPr/>
        </p:nvSpPr>
        <p:spPr>
          <a:xfrm>
            <a:off x="11911997" y="6035925"/>
            <a:ext cx="5320333" cy="3478433"/>
          </a:xfrm>
          <a:custGeom>
            <a:rect b="b" l="l" r="r" t="t"/>
            <a:pathLst>
              <a:path extrusionOk="0" h="3478433" w="5320333">
                <a:moveTo>
                  <a:pt x="0" y="0"/>
                </a:moveTo>
                <a:lnTo>
                  <a:pt x="5320333" y="0"/>
                </a:lnTo>
                <a:lnTo>
                  <a:pt x="5320333" y="3478433"/>
                </a:lnTo>
                <a:lnTo>
                  <a:pt x="0" y="3478433"/>
                </a:lnTo>
                <a:lnTo>
                  <a:pt x="0" y="0"/>
                </a:lnTo>
                <a:close/>
              </a:path>
            </a:pathLst>
          </a:custGeom>
          <a:blipFill rotWithShape="1">
            <a:blip r:embed="rId5">
              <a:alphaModFix/>
            </a:blip>
            <a:stretch>
              <a:fillRect b="0" l="0" r="0" t="0"/>
            </a:stretch>
          </a:blipFill>
          <a:ln>
            <a:noFill/>
          </a:ln>
        </p:spPr>
      </p:sp>
      <p:sp>
        <p:nvSpPr>
          <p:cNvPr id="1591" name="Google Shape;1591;p43"/>
          <p:cNvSpPr/>
          <p:nvPr/>
        </p:nvSpPr>
        <p:spPr>
          <a:xfrm>
            <a:off x="6262886" y="4656586"/>
            <a:ext cx="4944261" cy="4598810"/>
          </a:xfrm>
          <a:custGeom>
            <a:rect b="b" l="l" r="r" t="t"/>
            <a:pathLst>
              <a:path extrusionOk="0" h="4598810" w="4944261">
                <a:moveTo>
                  <a:pt x="0" y="0"/>
                </a:moveTo>
                <a:lnTo>
                  <a:pt x="4944261" y="0"/>
                </a:lnTo>
                <a:lnTo>
                  <a:pt x="4944261" y="4598811"/>
                </a:lnTo>
                <a:lnTo>
                  <a:pt x="0" y="4598811"/>
                </a:lnTo>
                <a:lnTo>
                  <a:pt x="0" y="0"/>
                </a:lnTo>
                <a:close/>
              </a:path>
            </a:pathLst>
          </a:custGeom>
          <a:blipFill rotWithShape="1">
            <a:blip r:embed="rId6">
              <a:alphaModFix/>
            </a:blip>
            <a:stretch>
              <a:fillRect b="0" l="0" r="0" t="0"/>
            </a:stretch>
          </a:blipFill>
          <a:ln>
            <a:noFill/>
          </a:ln>
        </p:spPr>
      </p:sp>
      <p:sp>
        <p:nvSpPr>
          <p:cNvPr id="1592" name="Google Shape;1592;p43"/>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sp>
        <p:nvSpPr>
          <p:cNvPr id="1593" name="Google Shape;1593;p43"/>
          <p:cNvSpPr txBox="1"/>
          <p:nvPr/>
        </p:nvSpPr>
        <p:spPr>
          <a:xfrm>
            <a:off x="7192905" y="1550104"/>
            <a:ext cx="9550905"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Kết luận và câu chuyện liên quan</a:t>
            </a:r>
            <a:endParaRPr/>
          </a:p>
        </p:txBody>
      </p:sp>
      <p:sp>
        <p:nvSpPr>
          <p:cNvPr id="1594" name="Google Shape;1594;p43"/>
          <p:cNvSpPr txBox="1"/>
          <p:nvPr/>
        </p:nvSpPr>
        <p:spPr>
          <a:xfrm>
            <a:off x="6262886" y="2410528"/>
            <a:ext cx="10167087" cy="4222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000000"/>
                </a:solidFill>
                <a:latin typeface="Bricolage Grotesque"/>
                <a:ea typeface="Bricolage Grotesque"/>
                <a:cs typeface="Bricolage Grotesque"/>
                <a:sym typeface="Bricolage Grotesque"/>
              </a:rPr>
              <a:t>Thực trạng học Ngoại ngữ ở Việt Nam</a:t>
            </a:r>
            <a:endParaRPr/>
          </a:p>
        </p:txBody>
      </p:sp>
      <p:sp>
        <p:nvSpPr>
          <p:cNvPr id="1595" name="Google Shape;1595;p43"/>
          <p:cNvSpPr txBox="1"/>
          <p:nvPr/>
        </p:nvSpPr>
        <p:spPr>
          <a:xfrm>
            <a:off x="6262886" y="3126769"/>
            <a:ext cx="9556193" cy="772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0" i="0" lang="en-US" sz="2199" u="none" cap="none" strike="noStrike">
                <a:solidFill>
                  <a:srgbClr val="000000"/>
                </a:solidFill>
                <a:latin typeface="Bricolage Grotesque"/>
                <a:ea typeface="Bricolage Grotesque"/>
                <a:cs typeface="Bricolage Grotesque"/>
                <a:sym typeface="Bricolage Grotesque"/>
              </a:rPr>
              <a:t>Tiếng Anh là môn có nhiều điểm liệt nhất trong nhiều năm. </a:t>
            </a:r>
            <a:endParaRPr/>
          </a:p>
          <a:p>
            <a:pPr indent="0" lvl="0" marL="0" marR="0" rtl="0" algn="l">
              <a:lnSpc>
                <a:spcPct val="140018"/>
              </a:lnSpc>
              <a:spcBef>
                <a:spcPts val="0"/>
              </a:spcBef>
              <a:spcAft>
                <a:spcPts val="0"/>
              </a:spcAft>
              <a:buNone/>
            </a:pPr>
            <a:r>
              <a:rPr b="0" i="0" lang="en-US" sz="2199" u="none" cap="none" strike="noStrike">
                <a:solidFill>
                  <a:srgbClr val="000000"/>
                </a:solidFill>
                <a:latin typeface="Bricolage Grotesque"/>
                <a:ea typeface="Bricolage Grotesque"/>
                <a:cs typeface="Bricolage Grotesque"/>
                <a:sym typeface="Bricolage Grotesque"/>
              </a:rPr>
              <a:t>Phổ điểm của môn này cho thấy có nhiều thí sinh điểm thấp.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44"/>
          <p:cNvSpPr/>
          <p:nvPr/>
        </p:nvSpPr>
        <p:spPr>
          <a:xfrm>
            <a:off x="6442258" y="1556940"/>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sp>
        <p:nvSpPr>
          <p:cNvPr id="1601" name="Google Shape;1601;p44"/>
          <p:cNvSpPr/>
          <p:nvPr/>
        </p:nvSpPr>
        <p:spPr>
          <a:xfrm>
            <a:off x="11520984" y="2934649"/>
            <a:ext cx="6016880" cy="2493782"/>
          </a:xfrm>
          <a:custGeom>
            <a:rect b="b" l="l" r="r" t="t"/>
            <a:pathLst>
              <a:path extrusionOk="0" h="2493782" w="6016880">
                <a:moveTo>
                  <a:pt x="0" y="0"/>
                </a:moveTo>
                <a:lnTo>
                  <a:pt x="6016880" y="0"/>
                </a:lnTo>
                <a:lnTo>
                  <a:pt x="6016880" y="2493781"/>
                </a:lnTo>
                <a:lnTo>
                  <a:pt x="0" y="2493781"/>
                </a:lnTo>
                <a:lnTo>
                  <a:pt x="0" y="0"/>
                </a:lnTo>
                <a:close/>
              </a:path>
            </a:pathLst>
          </a:custGeom>
          <a:blipFill rotWithShape="1">
            <a:blip r:embed="rId4">
              <a:alphaModFix/>
            </a:blip>
            <a:stretch>
              <a:fillRect b="0" l="0" r="-10374" t="0"/>
            </a:stretch>
          </a:blipFill>
          <a:ln>
            <a:noFill/>
          </a:ln>
        </p:spPr>
      </p:sp>
      <p:sp>
        <p:nvSpPr>
          <p:cNvPr id="1602" name="Google Shape;1602;p44"/>
          <p:cNvSpPr/>
          <p:nvPr/>
        </p:nvSpPr>
        <p:spPr>
          <a:xfrm>
            <a:off x="11566875" y="5458185"/>
            <a:ext cx="6009421" cy="3987733"/>
          </a:xfrm>
          <a:custGeom>
            <a:rect b="b" l="l" r="r" t="t"/>
            <a:pathLst>
              <a:path extrusionOk="0" h="3987733" w="6009421">
                <a:moveTo>
                  <a:pt x="0" y="0"/>
                </a:moveTo>
                <a:lnTo>
                  <a:pt x="6009421" y="0"/>
                </a:lnTo>
                <a:lnTo>
                  <a:pt x="6009421" y="3987733"/>
                </a:lnTo>
                <a:lnTo>
                  <a:pt x="0" y="3987733"/>
                </a:lnTo>
                <a:lnTo>
                  <a:pt x="0" y="0"/>
                </a:lnTo>
                <a:close/>
              </a:path>
            </a:pathLst>
          </a:custGeom>
          <a:blipFill rotWithShape="1">
            <a:blip r:embed="rId5">
              <a:alphaModFix/>
            </a:blip>
            <a:stretch>
              <a:fillRect b="0" l="0" r="0" t="0"/>
            </a:stretch>
          </a:blipFill>
          <a:ln>
            <a:noFill/>
          </a:ln>
        </p:spPr>
      </p:sp>
      <p:sp>
        <p:nvSpPr>
          <p:cNvPr id="1603" name="Google Shape;1603;p44"/>
          <p:cNvSpPr txBox="1"/>
          <p:nvPr/>
        </p:nvSpPr>
        <p:spPr>
          <a:xfrm>
            <a:off x="7192905" y="1550104"/>
            <a:ext cx="9550905"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Kết luận và câu chuyện liên quan</a:t>
            </a:r>
            <a:endParaRPr/>
          </a:p>
        </p:txBody>
      </p:sp>
      <p:sp>
        <p:nvSpPr>
          <p:cNvPr id="1604" name="Google Shape;1604;p44"/>
          <p:cNvSpPr txBox="1"/>
          <p:nvPr/>
        </p:nvSpPr>
        <p:spPr>
          <a:xfrm>
            <a:off x="5984320" y="4886123"/>
            <a:ext cx="4580708" cy="467804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000000"/>
                </a:solidFill>
                <a:latin typeface="Bricolage Grotesque"/>
                <a:ea typeface="Bricolage Grotesque"/>
                <a:cs typeface="Bricolage Grotesque"/>
                <a:sym typeface="Bricolage Grotesque"/>
              </a:rPr>
              <a:t>TP. Hồ Chí Minh:</a:t>
            </a:r>
            <a:endParaRPr/>
          </a:p>
          <a:p>
            <a:pPr indent="-237490" lvl="1" marL="474979" marR="0" rtl="0" algn="l">
              <a:lnSpc>
                <a:spcPct val="140018"/>
              </a:lnSpc>
              <a:spcBef>
                <a:spcPts val="0"/>
              </a:spcBef>
              <a:spcAft>
                <a:spcPts val="0"/>
              </a:spcAft>
              <a:buClr>
                <a:srgbClr val="000000"/>
              </a:buClr>
              <a:buSzPts val="2199"/>
              <a:buFont typeface="Arial"/>
              <a:buChar char="•"/>
            </a:pPr>
            <a:r>
              <a:rPr b="0" i="0" lang="en-US" sz="2199" u="none" cap="none" strike="noStrike">
                <a:solidFill>
                  <a:srgbClr val="000000"/>
                </a:solidFill>
                <a:latin typeface="Bricolage Grotesque"/>
                <a:ea typeface="Bricolage Grotesque"/>
                <a:cs typeface="Bricolage Grotesque"/>
                <a:sym typeface="Bricolage Grotesque"/>
              </a:rPr>
              <a:t>Khoảng năm 2000: Tiên phong trong việc dạy chương trình tiếng Anh tăng cường ở bậc tiểu học</a:t>
            </a:r>
            <a:endParaRPr/>
          </a:p>
          <a:p>
            <a:pPr indent="-237490" lvl="1" marL="474979" marR="0" rtl="0" algn="l">
              <a:lnSpc>
                <a:spcPct val="140018"/>
              </a:lnSpc>
              <a:spcBef>
                <a:spcPts val="0"/>
              </a:spcBef>
              <a:spcAft>
                <a:spcPts val="0"/>
              </a:spcAft>
              <a:buClr>
                <a:srgbClr val="000000"/>
              </a:buClr>
              <a:buSzPts val="2199"/>
              <a:buFont typeface="Arial"/>
              <a:buChar char="•"/>
            </a:pPr>
            <a:r>
              <a:rPr b="0" i="0" lang="en-US" sz="2199" u="none" cap="none" strike="noStrike">
                <a:solidFill>
                  <a:srgbClr val="000000"/>
                </a:solidFill>
                <a:latin typeface="Bricolage Grotesque"/>
                <a:ea typeface="Bricolage Grotesque"/>
                <a:cs typeface="Bricolage Grotesque"/>
                <a:sym typeface="Bricolage Grotesque"/>
              </a:rPr>
              <a:t>Năm 2015-2016: Triển khai đề án “Dạy và học các môn toán, khoa học và tiếng Anh tích hợp chương trình Anh và Việt Nam” (tiếng Anh tích hợp) tại các trường công lập </a:t>
            </a:r>
            <a:endParaRPr/>
          </a:p>
          <a:p>
            <a:pPr indent="0" lvl="0" marL="0" marR="0" rtl="0" algn="l">
              <a:lnSpc>
                <a:spcPct val="140018"/>
              </a:lnSpc>
              <a:spcBef>
                <a:spcPts val="0"/>
              </a:spcBef>
              <a:spcAft>
                <a:spcPts val="0"/>
              </a:spcAft>
              <a:buNone/>
            </a:pPr>
            <a:r>
              <a:t/>
            </a:r>
            <a:endParaRPr b="0" i="0" sz="2199" u="none" cap="none" strike="noStrike">
              <a:solidFill>
                <a:srgbClr val="000000"/>
              </a:solidFill>
              <a:latin typeface="Bricolage Grotesque"/>
              <a:ea typeface="Bricolage Grotesque"/>
              <a:cs typeface="Bricolage Grotesque"/>
              <a:sym typeface="Bricolage Grotesque"/>
            </a:endParaRPr>
          </a:p>
        </p:txBody>
      </p:sp>
      <p:sp>
        <p:nvSpPr>
          <p:cNvPr id="1605" name="Google Shape;1605;p44"/>
          <p:cNvSpPr txBox="1"/>
          <p:nvPr/>
        </p:nvSpPr>
        <p:spPr>
          <a:xfrm>
            <a:off x="5955745" y="2299061"/>
            <a:ext cx="10445652" cy="4222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000000"/>
                </a:solidFill>
                <a:latin typeface="Bricolage Grotesque"/>
                <a:ea typeface="Bricolage Grotesque"/>
                <a:cs typeface="Bricolage Grotesque"/>
                <a:sym typeface="Bricolage Grotesque"/>
              </a:rPr>
              <a:t>Năng lực Ngoại ngữ của học sinh TP. Hồ Chí Minh và Bình Dương:</a:t>
            </a:r>
            <a:endParaRPr/>
          </a:p>
        </p:txBody>
      </p:sp>
      <p:sp>
        <p:nvSpPr>
          <p:cNvPr id="1606" name="Google Shape;1606;p44"/>
          <p:cNvSpPr txBox="1"/>
          <p:nvPr/>
        </p:nvSpPr>
        <p:spPr>
          <a:xfrm>
            <a:off x="5834499" y="3251903"/>
            <a:ext cx="5094083" cy="12985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Bricolage Grotesque"/>
                <a:ea typeface="Bricolage Grotesque"/>
                <a:cs typeface="Bricolage Grotesque"/>
                <a:sym typeface="Bricolage Grotesque"/>
              </a:rPr>
              <a:t>TP. Hồ Chí Minh và Bình Dương là hai tỉnh thành có điểm trung bình môn Ngoại ngữ cao nhất cả nước.</a:t>
            </a:r>
            <a:endParaRPr/>
          </a:p>
        </p:txBody>
      </p:sp>
      <p:grpSp>
        <p:nvGrpSpPr>
          <p:cNvPr id="1607" name="Google Shape;1607;p44"/>
          <p:cNvGrpSpPr/>
          <p:nvPr/>
        </p:nvGrpSpPr>
        <p:grpSpPr>
          <a:xfrm>
            <a:off x="-774243" y="1126443"/>
            <a:ext cx="6111589" cy="8131857"/>
            <a:chOff x="0" y="-38100"/>
            <a:chExt cx="1609637" cy="2141724"/>
          </a:xfrm>
        </p:grpSpPr>
        <p:sp>
          <p:nvSpPr>
            <p:cNvPr id="1608" name="Google Shape;1608;p44"/>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4"/>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610" name="Google Shape;1610;p44"/>
          <p:cNvGrpSpPr/>
          <p:nvPr/>
        </p:nvGrpSpPr>
        <p:grpSpPr>
          <a:xfrm>
            <a:off x="507474" y="2096010"/>
            <a:ext cx="4030193" cy="866626"/>
            <a:chOff x="0" y="-47625"/>
            <a:chExt cx="1061450" cy="228247"/>
          </a:xfrm>
        </p:grpSpPr>
        <p:sp>
          <p:nvSpPr>
            <p:cNvPr id="1611" name="Google Shape;1611;p44"/>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4"/>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613" name="Google Shape;1613;p44"/>
          <p:cNvGrpSpPr/>
          <p:nvPr/>
        </p:nvGrpSpPr>
        <p:grpSpPr>
          <a:xfrm>
            <a:off x="507474" y="2838959"/>
            <a:ext cx="4030193" cy="809477"/>
            <a:chOff x="0" y="-47625"/>
            <a:chExt cx="1061450" cy="213195"/>
          </a:xfrm>
        </p:grpSpPr>
        <p:sp>
          <p:nvSpPr>
            <p:cNvPr id="1614" name="Google Shape;1614;p44"/>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4"/>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616" name="Google Shape;1616;p44"/>
          <p:cNvGrpSpPr/>
          <p:nvPr/>
        </p:nvGrpSpPr>
        <p:grpSpPr>
          <a:xfrm>
            <a:off x="507474" y="3534284"/>
            <a:ext cx="4009702" cy="809477"/>
            <a:chOff x="0" y="-47625"/>
            <a:chExt cx="1056053" cy="213195"/>
          </a:xfrm>
        </p:grpSpPr>
        <p:sp>
          <p:nvSpPr>
            <p:cNvPr id="1617" name="Google Shape;1617;p44"/>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4"/>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619" name="Google Shape;1619;p44"/>
          <p:cNvGrpSpPr/>
          <p:nvPr/>
        </p:nvGrpSpPr>
        <p:grpSpPr>
          <a:xfrm>
            <a:off x="507474" y="4239134"/>
            <a:ext cx="4009702" cy="847576"/>
            <a:chOff x="0" y="-47625"/>
            <a:chExt cx="1056053" cy="223230"/>
          </a:xfrm>
        </p:grpSpPr>
        <p:sp>
          <p:nvSpPr>
            <p:cNvPr id="1620" name="Google Shape;1620;p44"/>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4"/>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622" name="Google Shape;1622;p44"/>
          <p:cNvGrpSpPr/>
          <p:nvPr/>
        </p:nvGrpSpPr>
        <p:grpSpPr>
          <a:xfrm>
            <a:off x="527964" y="4963034"/>
            <a:ext cx="4009702" cy="828526"/>
            <a:chOff x="0" y="-47625"/>
            <a:chExt cx="1056053" cy="218213"/>
          </a:xfrm>
        </p:grpSpPr>
        <p:sp>
          <p:nvSpPr>
            <p:cNvPr id="1623" name="Google Shape;1623;p44"/>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4"/>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625" name="Google Shape;1625;p44"/>
          <p:cNvGrpSpPr/>
          <p:nvPr/>
        </p:nvGrpSpPr>
        <p:grpSpPr>
          <a:xfrm>
            <a:off x="507474" y="5677409"/>
            <a:ext cx="4050684" cy="861863"/>
            <a:chOff x="0" y="-47625"/>
            <a:chExt cx="1066847" cy="226993"/>
          </a:xfrm>
        </p:grpSpPr>
        <p:sp>
          <p:nvSpPr>
            <p:cNvPr id="1626" name="Google Shape;1626;p44"/>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4"/>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628" name="Google Shape;1628;p44"/>
          <p:cNvGrpSpPr/>
          <p:nvPr/>
        </p:nvGrpSpPr>
        <p:grpSpPr>
          <a:xfrm>
            <a:off x="507474" y="6415597"/>
            <a:ext cx="4030193" cy="899963"/>
            <a:chOff x="0" y="-47625"/>
            <a:chExt cx="1061450" cy="237027"/>
          </a:xfrm>
        </p:grpSpPr>
        <p:sp>
          <p:nvSpPr>
            <p:cNvPr id="1629" name="Google Shape;1629;p44"/>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4"/>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631" name="Google Shape;1631;p44"/>
          <p:cNvGrpSpPr/>
          <p:nvPr/>
        </p:nvGrpSpPr>
        <p:grpSpPr>
          <a:xfrm>
            <a:off x="-198130" y="6453696"/>
            <a:ext cx="5758397" cy="885677"/>
            <a:chOff x="0" y="-47625"/>
            <a:chExt cx="1516615" cy="233264"/>
          </a:xfrm>
        </p:grpSpPr>
        <p:sp>
          <p:nvSpPr>
            <p:cNvPr id="1632" name="Google Shape;1632;p44"/>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4"/>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Phân tích dữ liệu</a:t>
              </a:r>
              <a:endParaRPr/>
            </a:p>
          </p:txBody>
        </p:sp>
      </p:grpSp>
      <p:sp>
        <p:nvSpPr>
          <p:cNvPr id="1634" name="Google Shape;1634;p44"/>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635" name="Google Shape;1635;p44"/>
          <p:cNvGrpSpPr/>
          <p:nvPr/>
        </p:nvGrpSpPr>
        <p:grpSpPr>
          <a:xfrm>
            <a:off x="507474" y="7944359"/>
            <a:ext cx="4030193" cy="899963"/>
            <a:chOff x="0" y="-47625"/>
            <a:chExt cx="1061450" cy="237027"/>
          </a:xfrm>
        </p:grpSpPr>
        <p:sp>
          <p:nvSpPr>
            <p:cNvPr id="1636" name="Google Shape;1636;p44"/>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4"/>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638" name="Google Shape;1638;p44"/>
          <p:cNvGrpSpPr/>
          <p:nvPr/>
        </p:nvGrpSpPr>
        <p:grpSpPr>
          <a:xfrm>
            <a:off x="527964" y="7253796"/>
            <a:ext cx="4030193" cy="899963"/>
            <a:chOff x="0" y="-47625"/>
            <a:chExt cx="1061450" cy="237027"/>
          </a:xfrm>
        </p:grpSpPr>
        <p:sp>
          <p:nvSpPr>
            <p:cNvPr id="1639" name="Google Shape;1639;p44"/>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4"/>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45"/>
          <p:cNvSpPr/>
          <p:nvPr/>
        </p:nvSpPr>
        <p:spPr>
          <a:xfrm>
            <a:off x="5984320" y="4601570"/>
            <a:ext cx="9659890" cy="4812664"/>
          </a:xfrm>
          <a:custGeom>
            <a:rect b="b" l="l" r="r" t="t"/>
            <a:pathLst>
              <a:path extrusionOk="0" h="4812664" w="9659890">
                <a:moveTo>
                  <a:pt x="0" y="0"/>
                </a:moveTo>
                <a:lnTo>
                  <a:pt x="9659891" y="0"/>
                </a:lnTo>
                <a:lnTo>
                  <a:pt x="9659891" y="4812665"/>
                </a:lnTo>
                <a:lnTo>
                  <a:pt x="0" y="4812665"/>
                </a:lnTo>
                <a:lnTo>
                  <a:pt x="0" y="0"/>
                </a:lnTo>
                <a:close/>
              </a:path>
            </a:pathLst>
          </a:custGeom>
          <a:blipFill rotWithShape="1">
            <a:blip r:embed="rId3">
              <a:alphaModFix/>
            </a:blip>
            <a:stretch>
              <a:fillRect b="0" l="0" r="0" t="0"/>
            </a:stretch>
          </a:blipFill>
          <a:ln>
            <a:noFill/>
          </a:ln>
        </p:spPr>
      </p:sp>
      <p:grpSp>
        <p:nvGrpSpPr>
          <p:cNvPr id="1646" name="Google Shape;1646;p45"/>
          <p:cNvGrpSpPr/>
          <p:nvPr/>
        </p:nvGrpSpPr>
        <p:grpSpPr>
          <a:xfrm>
            <a:off x="-774243" y="1126443"/>
            <a:ext cx="6111589" cy="8131857"/>
            <a:chOff x="0" y="-38100"/>
            <a:chExt cx="1609637" cy="2141724"/>
          </a:xfrm>
        </p:grpSpPr>
        <p:sp>
          <p:nvSpPr>
            <p:cNvPr id="1647" name="Google Shape;1647;p45"/>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5"/>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649" name="Google Shape;1649;p45"/>
          <p:cNvGrpSpPr/>
          <p:nvPr/>
        </p:nvGrpSpPr>
        <p:grpSpPr>
          <a:xfrm>
            <a:off x="507474" y="2096010"/>
            <a:ext cx="4030193" cy="866626"/>
            <a:chOff x="0" y="-47625"/>
            <a:chExt cx="1061450" cy="228247"/>
          </a:xfrm>
        </p:grpSpPr>
        <p:sp>
          <p:nvSpPr>
            <p:cNvPr id="1650" name="Google Shape;1650;p45"/>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5"/>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652" name="Google Shape;1652;p45"/>
          <p:cNvGrpSpPr/>
          <p:nvPr/>
        </p:nvGrpSpPr>
        <p:grpSpPr>
          <a:xfrm>
            <a:off x="507474" y="2838959"/>
            <a:ext cx="4030193" cy="809477"/>
            <a:chOff x="0" y="-47625"/>
            <a:chExt cx="1061450" cy="213195"/>
          </a:xfrm>
        </p:grpSpPr>
        <p:sp>
          <p:nvSpPr>
            <p:cNvPr id="1653" name="Google Shape;1653;p45"/>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5"/>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655" name="Google Shape;1655;p45"/>
          <p:cNvGrpSpPr/>
          <p:nvPr/>
        </p:nvGrpSpPr>
        <p:grpSpPr>
          <a:xfrm>
            <a:off x="507474" y="3534284"/>
            <a:ext cx="4009702" cy="809477"/>
            <a:chOff x="0" y="-47625"/>
            <a:chExt cx="1056053" cy="213195"/>
          </a:xfrm>
        </p:grpSpPr>
        <p:sp>
          <p:nvSpPr>
            <p:cNvPr id="1656" name="Google Shape;1656;p45"/>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5"/>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658" name="Google Shape;1658;p45"/>
          <p:cNvGrpSpPr/>
          <p:nvPr/>
        </p:nvGrpSpPr>
        <p:grpSpPr>
          <a:xfrm>
            <a:off x="507474" y="4239134"/>
            <a:ext cx="4009702" cy="847576"/>
            <a:chOff x="0" y="-47625"/>
            <a:chExt cx="1056053" cy="223230"/>
          </a:xfrm>
        </p:grpSpPr>
        <p:sp>
          <p:nvSpPr>
            <p:cNvPr id="1659" name="Google Shape;1659;p45"/>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5"/>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661" name="Google Shape;1661;p45"/>
          <p:cNvGrpSpPr/>
          <p:nvPr/>
        </p:nvGrpSpPr>
        <p:grpSpPr>
          <a:xfrm>
            <a:off x="527964" y="4963034"/>
            <a:ext cx="4009702" cy="828526"/>
            <a:chOff x="0" y="-47625"/>
            <a:chExt cx="1056053" cy="218213"/>
          </a:xfrm>
        </p:grpSpPr>
        <p:sp>
          <p:nvSpPr>
            <p:cNvPr id="1662" name="Google Shape;1662;p45"/>
            <p:cNvSpPr/>
            <p:nvPr/>
          </p:nvSpPr>
          <p:spPr>
            <a:xfrm>
              <a:off x="0" y="0"/>
              <a:ext cx="1056053" cy="170588"/>
            </a:xfrm>
            <a:custGeom>
              <a:rect b="b" l="l" r="r" t="t"/>
              <a:pathLst>
                <a:path extrusionOk="0" h="170588" w="1056053">
                  <a:moveTo>
                    <a:pt x="32824" y="0"/>
                  </a:moveTo>
                  <a:lnTo>
                    <a:pt x="1023230" y="0"/>
                  </a:lnTo>
                  <a:cubicBezTo>
                    <a:pt x="1041358" y="0"/>
                    <a:pt x="1056053" y="14696"/>
                    <a:pt x="1056053" y="32824"/>
                  </a:cubicBezTo>
                  <a:lnTo>
                    <a:pt x="1056053" y="137764"/>
                  </a:lnTo>
                  <a:cubicBezTo>
                    <a:pt x="1056053" y="146469"/>
                    <a:pt x="1052595" y="154818"/>
                    <a:pt x="1046440" y="160974"/>
                  </a:cubicBezTo>
                  <a:cubicBezTo>
                    <a:pt x="1040284" y="167129"/>
                    <a:pt x="1031935" y="170588"/>
                    <a:pt x="1023230" y="170588"/>
                  </a:cubicBezTo>
                  <a:lnTo>
                    <a:pt x="32824" y="170588"/>
                  </a:lnTo>
                  <a:cubicBezTo>
                    <a:pt x="24118" y="170588"/>
                    <a:pt x="15769" y="167129"/>
                    <a:pt x="9614" y="160974"/>
                  </a:cubicBezTo>
                  <a:cubicBezTo>
                    <a:pt x="3458" y="154818"/>
                    <a:pt x="0" y="146469"/>
                    <a:pt x="0" y="137764"/>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5"/>
            <p:cNvSpPr txBox="1"/>
            <p:nvPr/>
          </p:nvSpPr>
          <p:spPr>
            <a:xfrm>
              <a:off x="0" y="-47625"/>
              <a:ext cx="1056053"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664" name="Google Shape;1664;p45"/>
          <p:cNvGrpSpPr/>
          <p:nvPr/>
        </p:nvGrpSpPr>
        <p:grpSpPr>
          <a:xfrm>
            <a:off x="507474" y="5677409"/>
            <a:ext cx="4050684" cy="861863"/>
            <a:chOff x="0" y="-47625"/>
            <a:chExt cx="1066847" cy="226993"/>
          </a:xfrm>
        </p:grpSpPr>
        <p:sp>
          <p:nvSpPr>
            <p:cNvPr id="1665" name="Google Shape;1665;p45"/>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5"/>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667" name="Google Shape;1667;p45"/>
          <p:cNvGrpSpPr/>
          <p:nvPr/>
        </p:nvGrpSpPr>
        <p:grpSpPr>
          <a:xfrm>
            <a:off x="507474" y="6415597"/>
            <a:ext cx="4030193" cy="899963"/>
            <a:chOff x="0" y="-47625"/>
            <a:chExt cx="1061450" cy="237027"/>
          </a:xfrm>
        </p:grpSpPr>
        <p:sp>
          <p:nvSpPr>
            <p:cNvPr id="1668" name="Google Shape;1668;p45"/>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5"/>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670" name="Google Shape;1670;p45"/>
          <p:cNvGrpSpPr/>
          <p:nvPr/>
        </p:nvGrpSpPr>
        <p:grpSpPr>
          <a:xfrm>
            <a:off x="-198130" y="6453696"/>
            <a:ext cx="5758397" cy="885677"/>
            <a:chOff x="0" y="-47625"/>
            <a:chExt cx="1516615" cy="233264"/>
          </a:xfrm>
        </p:grpSpPr>
        <p:sp>
          <p:nvSpPr>
            <p:cNvPr id="1671" name="Google Shape;1671;p45"/>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5"/>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Phân tích dữ liệu</a:t>
              </a:r>
              <a:endParaRPr/>
            </a:p>
          </p:txBody>
        </p:sp>
      </p:grpSp>
      <p:sp>
        <p:nvSpPr>
          <p:cNvPr id="1673" name="Google Shape;1673;p45"/>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674" name="Google Shape;1674;p45"/>
          <p:cNvGrpSpPr/>
          <p:nvPr/>
        </p:nvGrpSpPr>
        <p:grpSpPr>
          <a:xfrm>
            <a:off x="507474" y="7944359"/>
            <a:ext cx="4030193" cy="899963"/>
            <a:chOff x="0" y="-47625"/>
            <a:chExt cx="1061450" cy="237027"/>
          </a:xfrm>
        </p:grpSpPr>
        <p:sp>
          <p:nvSpPr>
            <p:cNvPr id="1675" name="Google Shape;1675;p45"/>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5"/>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677" name="Google Shape;1677;p45"/>
          <p:cNvGrpSpPr/>
          <p:nvPr/>
        </p:nvGrpSpPr>
        <p:grpSpPr>
          <a:xfrm>
            <a:off x="527964" y="7253796"/>
            <a:ext cx="4030193" cy="899963"/>
            <a:chOff x="0" y="-47625"/>
            <a:chExt cx="1061450" cy="237027"/>
          </a:xfrm>
        </p:grpSpPr>
        <p:sp>
          <p:nvSpPr>
            <p:cNvPr id="1678" name="Google Shape;1678;p45"/>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5"/>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
        <p:nvSpPr>
          <p:cNvPr id="1680" name="Google Shape;1680;p45"/>
          <p:cNvSpPr/>
          <p:nvPr/>
        </p:nvSpPr>
        <p:spPr>
          <a:xfrm>
            <a:off x="6442258" y="1556940"/>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4">
              <a:alphaModFix/>
            </a:blip>
            <a:stretch>
              <a:fillRect b="0" l="0" r="0" t="0"/>
            </a:stretch>
          </a:blipFill>
          <a:ln>
            <a:noFill/>
          </a:ln>
        </p:spPr>
      </p:sp>
      <p:sp>
        <p:nvSpPr>
          <p:cNvPr id="1681" name="Google Shape;1681;p45"/>
          <p:cNvSpPr txBox="1"/>
          <p:nvPr/>
        </p:nvSpPr>
        <p:spPr>
          <a:xfrm>
            <a:off x="7192905" y="1550104"/>
            <a:ext cx="9550905"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Kết luận và câu chuyện liên quan</a:t>
            </a:r>
            <a:endParaRPr/>
          </a:p>
        </p:txBody>
      </p:sp>
      <p:sp>
        <p:nvSpPr>
          <p:cNvPr id="1682" name="Google Shape;1682;p45"/>
          <p:cNvSpPr txBox="1"/>
          <p:nvPr/>
        </p:nvSpPr>
        <p:spPr>
          <a:xfrm>
            <a:off x="5984320" y="2410528"/>
            <a:ext cx="10445652" cy="4222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000000"/>
                </a:solidFill>
                <a:latin typeface="Bricolage Grotesque"/>
                <a:ea typeface="Bricolage Grotesque"/>
                <a:cs typeface="Bricolage Grotesque"/>
                <a:sym typeface="Bricolage Grotesque"/>
              </a:rPr>
              <a:t>Năng lực Ngoại ngữ của học sinh TP. Hồ Chí Minh và Bình Dương:</a:t>
            </a:r>
            <a:endParaRPr/>
          </a:p>
        </p:txBody>
      </p:sp>
      <p:sp>
        <p:nvSpPr>
          <p:cNvPr id="1683" name="Google Shape;1683;p45"/>
          <p:cNvSpPr txBox="1"/>
          <p:nvPr/>
        </p:nvSpPr>
        <p:spPr>
          <a:xfrm>
            <a:off x="5984320" y="3304901"/>
            <a:ext cx="9857929" cy="7727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200" u="none" cap="none" strike="noStrike">
                <a:solidFill>
                  <a:srgbClr val="000000"/>
                </a:solidFill>
                <a:latin typeface="Bricolage Grotesque"/>
                <a:ea typeface="Bricolage Grotesque"/>
                <a:cs typeface="Bricolage Grotesque"/>
                <a:sym typeface="Bricolage Grotesque"/>
              </a:rPr>
              <a:t>TP. Hồ Chí Minh và Bình Dương đồng thời là hai tỉnh có thu nhập bình quân đầu người cao nhất nhiều năm liền.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46"/>
          <p:cNvSpPr/>
          <p:nvPr/>
        </p:nvSpPr>
        <p:spPr>
          <a:xfrm>
            <a:off x="6442258" y="206687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sp>
        <p:nvSpPr>
          <p:cNvPr id="1689" name="Google Shape;1689;p46"/>
          <p:cNvSpPr txBox="1"/>
          <p:nvPr/>
        </p:nvSpPr>
        <p:spPr>
          <a:xfrm>
            <a:off x="7192905" y="2060043"/>
            <a:ext cx="8854305" cy="39897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API của ChatGPT được hỗ trợ bởi bên thứ 3 </a:t>
            </a:r>
            <a:endParaRPr/>
          </a:p>
          <a:p>
            <a:pPr indent="0" lvl="0" marL="0" marR="0" rtl="0" algn="l">
              <a:lnSpc>
                <a:spcPct val="140000"/>
              </a:lnSpc>
              <a:spcBef>
                <a:spcPts val="0"/>
              </a:spcBef>
              <a:spcAft>
                <a:spcPts val="0"/>
              </a:spcAft>
              <a:buNone/>
            </a:pPr>
            <a:r>
              <a:t/>
            </a:r>
            <a:endParaRPr b="1"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Power BI Apps tích hợp các mô hình ngôn ngữ lớn của bên thứ ba qua API, như AI Lens và chatPowerBI, giúp hiểu ngôn ngữ tự nhiên tốt, kể cả tiếng Việt, và trả lời câu hỏi phức tạp. Điều này giảm công sức xây dựng giao diện chatbot. Tuy nhiên, các công cụ này không hiểu tốt dữ liệu dashboard, thường trả lời sai và không phù hợp với mục tiêu giúp người dùng hiểu dữ liệu.</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grpSp>
        <p:nvGrpSpPr>
          <p:cNvPr id="1690" name="Google Shape;1690;p46"/>
          <p:cNvGrpSpPr/>
          <p:nvPr/>
        </p:nvGrpSpPr>
        <p:grpSpPr>
          <a:xfrm>
            <a:off x="-774243" y="1126443"/>
            <a:ext cx="6111589" cy="8131857"/>
            <a:chOff x="0" y="-38100"/>
            <a:chExt cx="1609637" cy="2141724"/>
          </a:xfrm>
        </p:grpSpPr>
        <p:sp>
          <p:nvSpPr>
            <p:cNvPr id="1691" name="Google Shape;1691;p46"/>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6"/>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693" name="Google Shape;1693;p46"/>
          <p:cNvGrpSpPr/>
          <p:nvPr/>
        </p:nvGrpSpPr>
        <p:grpSpPr>
          <a:xfrm>
            <a:off x="507474" y="2096010"/>
            <a:ext cx="4030193" cy="866626"/>
            <a:chOff x="0" y="-47625"/>
            <a:chExt cx="1061450" cy="228247"/>
          </a:xfrm>
        </p:grpSpPr>
        <p:sp>
          <p:nvSpPr>
            <p:cNvPr id="1694" name="Google Shape;1694;p46"/>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6"/>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696" name="Google Shape;1696;p46"/>
          <p:cNvGrpSpPr/>
          <p:nvPr/>
        </p:nvGrpSpPr>
        <p:grpSpPr>
          <a:xfrm>
            <a:off x="507474" y="2838959"/>
            <a:ext cx="4030193" cy="809477"/>
            <a:chOff x="0" y="-47625"/>
            <a:chExt cx="1061450" cy="213195"/>
          </a:xfrm>
        </p:grpSpPr>
        <p:sp>
          <p:nvSpPr>
            <p:cNvPr id="1697" name="Google Shape;1697;p46"/>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6"/>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699" name="Google Shape;1699;p46"/>
          <p:cNvGrpSpPr/>
          <p:nvPr/>
        </p:nvGrpSpPr>
        <p:grpSpPr>
          <a:xfrm>
            <a:off x="507474" y="3534284"/>
            <a:ext cx="4009702" cy="809477"/>
            <a:chOff x="0" y="-47625"/>
            <a:chExt cx="1056053" cy="213195"/>
          </a:xfrm>
        </p:grpSpPr>
        <p:sp>
          <p:nvSpPr>
            <p:cNvPr id="1700" name="Google Shape;1700;p46"/>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6"/>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702" name="Google Shape;1702;p46"/>
          <p:cNvGrpSpPr/>
          <p:nvPr/>
        </p:nvGrpSpPr>
        <p:grpSpPr>
          <a:xfrm>
            <a:off x="507474" y="4239134"/>
            <a:ext cx="4009702" cy="847576"/>
            <a:chOff x="0" y="-47625"/>
            <a:chExt cx="1056053" cy="223230"/>
          </a:xfrm>
        </p:grpSpPr>
        <p:sp>
          <p:nvSpPr>
            <p:cNvPr id="1703" name="Google Shape;1703;p46"/>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6"/>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705" name="Google Shape;1705;p46"/>
          <p:cNvGrpSpPr/>
          <p:nvPr/>
        </p:nvGrpSpPr>
        <p:grpSpPr>
          <a:xfrm>
            <a:off x="507474" y="4963034"/>
            <a:ext cx="4030193" cy="828526"/>
            <a:chOff x="0" y="-47625"/>
            <a:chExt cx="1061450" cy="218213"/>
          </a:xfrm>
        </p:grpSpPr>
        <p:sp>
          <p:nvSpPr>
            <p:cNvPr id="1706" name="Google Shape;1706;p46"/>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6"/>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708" name="Google Shape;1708;p46"/>
          <p:cNvGrpSpPr/>
          <p:nvPr/>
        </p:nvGrpSpPr>
        <p:grpSpPr>
          <a:xfrm>
            <a:off x="507474" y="5677409"/>
            <a:ext cx="4050684" cy="861863"/>
            <a:chOff x="0" y="-47625"/>
            <a:chExt cx="1066847" cy="226993"/>
          </a:xfrm>
        </p:grpSpPr>
        <p:sp>
          <p:nvSpPr>
            <p:cNvPr id="1709" name="Google Shape;1709;p46"/>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6"/>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711" name="Google Shape;1711;p46"/>
          <p:cNvGrpSpPr/>
          <p:nvPr/>
        </p:nvGrpSpPr>
        <p:grpSpPr>
          <a:xfrm>
            <a:off x="507474" y="6415597"/>
            <a:ext cx="4030193" cy="899963"/>
            <a:chOff x="0" y="-47625"/>
            <a:chExt cx="1061450" cy="237027"/>
          </a:xfrm>
        </p:grpSpPr>
        <p:sp>
          <p:nvSpPr>
            <p:cNvPr id="1712" name="Google Shape;1712;p46"/>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714" name="Google Shape;1714;p46"/>
          <p:cNvGrpSpPr/>
          <p:nvPr/>
        </p:nvGrpSpPr>
        <p:grpSpPr>
          <a:xfrm>
            <a:off x="-199285" y="7187120"/>
            <a:ext cx="5758397" cy="885677"/>
            <a:chOff x="0" y="-47625"/>
            <a:chExt cx="1516615" cy="233264"/>
          </a:xfrm>
        </p:grpSpPr>
        <p:sp>
          <p:nvSpPr>
            <p:cNvPr id="1715" name="Google Shape;1715;p46"/>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Tích hợp AI</a:t>
              </a:r>
              <a:endParaRPr/>
            </a:p>
          </p:txBody>
        </p:sp>
      </p:grpSp>
      <p:sp>
        <p:nvSpPr>
          <p:cNvPr id="1717" name="Google Shape;1717;p46"/>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718" name="Google Shape;1718;p46"/>
          <p:cNvGrpSpPr/>
          <p:nvPr/>
        </p:nvGrpSpPr>
        <p:grpSpPr>
          <a:xfrm>
            <a:off x="507474" y="7944359"/>
            <a:ext cx="4030193" cy="899963"/>
            <a:chOff x="0" y="-47625"/>
            <a:chExt cx="1061450" cy="237027"/>
          </a:xfrm>
        </p:grpSpPr>
        <p:sp>
          <p:nvSpPr>
            <p:cNvPr id="1719" name="Google Shape;1719;p46"/>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6"/>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47"/>
          <p:cNvSpPr/>
          <p:nvPr/>
        </p:nvSpPr>
        <p:spPr>
          <a:xfrm>
            <a:off x="6442258" y="206687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grpSp>
        <p:nvGrpSpPr>
          <p:cNvPr id="1726" name="Google Shape;1726;p47"/>
          <p:cNvGrpSpPr/>
          <p:nvPr/>
        </p:nvGrpSpPr>
        <p:grpSpPr>
          <a:xfrm>
            <a:off x="-774243" y="1126443"/>
            <a:ext cx="6111589" cy="8131857"/>
            <a:chOff x="0" y="-38100"/>
            <a:chExt cx="1609637" cy="2141724"/>
          </a:xfrm>
        </p:grpSpPr>
        <p:sp>
          <p:nvSpPr>
            <p:cNvPr id="1727" name="Google Shape;1727;p47"/>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729" name="Google Shape;1729;p47"/>
          <p:cNvGrpSpPr/>
          <p:nvPr/>
        </p:nvGrpSpPr>
        <p:grpSpPr>
          <a:xfrm>
            <a:off x="507474" y="2096010"/>
            <a:ext cx="4030193" cy="866626"/>
            <a:chOff x="0" y="-47625"/>
            <a:chExt cx="1061450" cy="228247"/>
          </a:xfrm>
        </p:grpSpPr>
        <p:sp>
          <p:nvSpPr>
            <p:cNvPr id="1730" name="Google Shape;1730;p47"/>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732" name="Google Shape;1732;p47"/>
          <p:cNvGrpSpPr/>
          <p:nvPr/>
        </p:nvGrpSpPr>
        <p:grpSpPr>
          <a:xfrm>
            <a:off x="507474" y="2838959"/>
            <a:ext cx="4030193" cy="809477"/>
            <a:chOff x="0" y="-47625"/>
            <a:chExt cx="1061450" cy="213195"/>
          </a:xfrm>
        </p:grpSpPr>
        <p:sp>
          <p:nvSpPr>
            <p:cNvPr id="1733" name="Google Shape;1733;p47"/>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735" name="Google Shape;1735;p47"/>
          <p:cNvGrpSpPr/>
          <p:nvPr/>
        </p:nvGrpSpPr>
        <p:grpSpPr>
          <a:xfrm>
            <a:off x="507474" y="3534284"/>
            <a:ext cx="4009702" cy="809477"/>
            <a:chOff x="0" y="-47625"/>
            <a:chExt cx="1056053" cy="213195"/>
          </a:xfrm>
        </p:grpSpPr>
        <p:sp>
          <p:nvSpPr>
            <p:cNvPr id="1736" name="Google Shape;1736;p47"/>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738" name="Google Shape;1738;p47"/>
          <p:cNvGrpSpPr/>
          <p:nvPr/>
        </p:nvGrpSpPr>
        <p:grpSpPr>
          <a:xfrm>
            <a:off x="507474" y="4239134"/>
            <a:ext cx="4009702" cy="847576"/>
            <a:chOff x="0" y="-47625"/>
            <a:chExt cx="1056053" cy="223230"/>
          </a:xfrm>
        </p:grpSpPr>
        <p:sp>
          <p:nvSpPr>
            <p:cNvPr id="1739" name="Google Shape;1739;p47"/>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741" name="Google Shape;1741;p47"/>
          <p:cNvGrpSpPr/>
          <p:nvPr/>
        </p:nvGrpSpPr>
        <p:grpSpPr>
          <a:xfrm>
            <a:off x="507474" y="4963034"/>
            <a:ext cx="4030193" cy="828526"/>
            <a:chOff x="0" y="-47625"/>
            <a:chExt cx="1061450" cy="218213"/>
          </a:xfrm>
        </p:grpSpPr>
        <p:sp>
          <p:nvSpPr>
            <p:cNvPr id="1742" name="Google Shape;1742;p47"/>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744" name="Google Shape;1744;p47"/>
          <p:cNvGrpSpPr/>
          <p:nvPr/>
        </p:nvGrpSpPr>
        <p:grpSpPr>
          <a:xfrm>
            <a:off x="507474" y="5677409"/>
            <a:ext cx="4050684" cy="861863"/>
            <a:chOff x="0" y="-47625"/>
            <a:chExt cx="1066847" cy="226993"/>
          </a:xfrm>
        </p:grpSpPr>
        <p:sp>
          <p:nvSpPr>
            <p:cNvPr id="1745" name="Google Shape;1745;p47"/>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747" name="Google Shape;1747;p47"/>
          <p:cNvGrpSpPr/>
          <p:nvPr/>
        </p:nvGrpSpPr>
        <p:grpSpPr>
          <a:xfrm>
            <a:off x="507474" y="6415597"/>
            <a:ext cx="4030193" cy="899963"/>
            <a:chOff x="0" y="-47625"/>
            <a:chExt cx="1061450" cy="237027"/>
          </a:xfrm>
        </p:grpSpPr>
        <p:sp>
          <p:nvSpPr>
            <p:cNvPr id="1748" name="Google Shape;1748;p47"/>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750" name="Google Shape;1750;p47"/>
          <p:cNvGrpSpPr/>
          <p:nvPr/>
        </p:nvGrpSpPr>
        <p:grpSpPr>
          <a:xfrm>
            <a:off x="507474" y="7944359"/>
            <a:ext cx="4030193" cy="899963"/>
            <a:chOff x="0" y="-47625"/>
            <a:chExt cx="1061450" cy="237027"/>
          </a:xfrm>
        </p:grpSpPr>
        <p:sp>
          <p:nvSpPr>
            <p:cNvPr id="1751" name="Google Shape;1751;p47"/>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sp>
        <p:nvSpPr>
          <p:cNvPr id="1753" name="Google Shape;1753;p47"/>
          <p:cNvSpPr/>
          <p:nvPr/>
        </p:nvSpPr>
        <p:spPr>
          <a:xfrm>
            <a:off x="6657597" y="3118915"/>
            <a:ext cx="9847109" cy="5165150"/>
          </a:xfrm>
          <a:custGeom>
            <a:rect b="b" l="l" r="r" t="t"/>
            <a:pathLst>
              <a:path extrusionOk="0" h="5165150" w="9847109">
                <a:moveTo>
                  <a:pt x="0" y="0"/>
                </a:moveTo>
                <a:lnTo>
                  <a:pt x="9847109" y="0"/>
                </a:lnTo>
                <a:lnTo>
                  <a:pt x="9847109" y="5165150"/>
                </a:lnTo>
                <a:lnTo>
                  <a:pt x="0" y="5165150"/>
                </a:lnTo>
                <a:lnTo>
                  <a:pt x="0" y="0"/>
                </a:lnTo>
                <a:close/>
              </a:path>
            </a:pathLst>
          </a:custGeom>
          <a:blipFill rotWithShape="1">
            <a:blip r:embed="rId4">
              <a:alphaModFix/>
            </a:blip>
            <a:stretch>
              <a:fillRect b="0" l="0" r="0" t="0"/>
            </a:stretch>
          </a:blipFill>
          <a:ln>
            <a:noFill/>
          </a:ln>
        </p:spPr>
      </p:sp>
      <p:sp>
        <p:nvSpPr>
          <p:cNvPr id="1754" name="Google Shape;1754;p47"/>
          <p:cNvSpPr txBox="1"/>
          <p:nvPr/>
        </p:nvSpPr>
        <p:spPr>
          <a:xfrm>
            <a:off x="7192905" y="2060043"/>
            <a:ext cx="8854305"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API của ChatGPT được hỗ trợ bởi bên thứ 3 </a:t>
            </a:r>
            <a:endParaRPr/>
          </a:p>
        </p:txBody>
      </p:sp>
      <p:sp>
        <p:nvSpPr>
          <p:cNvPr id="1755" name="Google Shape;1755;p47"/>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756" name="Google Shape;1756;p47"/>
          <p:cNvGrpSpPr/>
          <p:nvPr/>
        </p:nvGrpSpPr>
        <p:grpSpPr>
          <a:xfrm>
            <a:off x="-199285" y="7187120"/>
            <a:ext cx="5758397" cy="885677"/>
            <a:chOff x="0" y="-47625"/>
            <a:chExt cx="1516615" cy="233264"/>
          </a:xfrm>
        </p:grpSpPr>
        <p:sp>
          <p:nvSpPr>
            <p:cNvPr id="1757" name="Google Shape;1757;p47"/>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48"/>
          <p:cNvSpPr/>
          <p:nvPr/>
        </p:nvSpPr>
        <p:spPr>
          <a:xfrm>
            <a:off x="6442258" y="206687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sp>
        <p:nvSpPr>
          <p:cNvPr id="1764" name="Google Shape;1764;p48"/>
          <p:cNvSpPr txBox="1"/>
          <p:nvPr/>
        </p:nvSpPr>
        <p:spPr>
          <a:xfrm>
            <a:off x="7192905" y="2060043"/>
            <a:ext cx="8854305" cy="35896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Công cụ Q&amp;A của Power BI </a:t>
            </a:r>
            <a:endParaRPr/>
          </a:p>
          <a:p>
            <a:pPr indent="0" lvl="0" marL="0" marR="0" rtl="0" algn="l">
              <a:lnSpc>
                <a:spcPct val="140000"/>
              </a:lnSpc>
              <a:spcBef>
                <a:spcPts val="0"/>
              </a:spcBef>
              <a:spcAft>
                <a:spcPts val="0"/>
              </a:spcAft>
              <a:buNone/>
            </a:pPr>
            <a:r>
              <a:t/>
            </a:r>
            <a:endParaRPr b="1"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Power BI cung cấp công cụ Q&amp;A cho phép truy vấn dữ liệu bằng ngôn ngữ tự nhiên, nhưng chỉ hỗ trợ tiếng Anh và Tây Ban Nha (bản preview). Q&amp;A không hỗ trợ đa ngôn ngữ, trả lời câu hỏi phức tạp hoặc cần nhiều suy luận. Sử dụng tiếng Việt đòi hỏi tinh chỉnh thủ công và không hiệu quả. Công cụ khó sử dụng và yêu cầu kinh nghiệm về prompting để mô hình hiểu và trả lời chính xác.</a:t>
            </a:r>
            <a:endParaRPr/>
          </a:p>
        </p:txBody>
      </p:sp>
      <p:grpSp>
        <p:nvGrpSpPr>
          <p:cNvPr id="1765" name="Google Shape;1765;p48"/>
          <p:cNvGrpSpPr/>
          <p:nvPr/>
        </p:nvGrpSpPr>
        <p:grpSpPr>
          <a:xfrm>
            <a:off x="-774243" y="1126443"/>
            <a:ext cx="6111589" cy="8131857"/>
            <a:chOff x="0" y="-38100"/>
            <a:chExt cx="1609637" cy="2141724"/>
          </a:xfrm>
        </p:grpSpPr>
        <p:sp>
          <p:nvSpPr>
            <p:cNvPr id="1766" name="Google Shape;1766;p48"/>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8"/>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768" name="Google Shape;1768;p48"/>
          <p:cNvGrpSpPr/>
          <p:nvPr/>
        </p:nvGrpSpPr>
        <p:grpSpPr>
          <a:xfrm>
            <a:off x="507474" y="2096010"/>
            <a:ext cx="4030193" cy="866626"/>
            <a:chOff x="0" y="-47625"/>
            <a:chExt cx="1061450" cy="228247"/>
          </a:xfrm>
        </p:grpSpPr>
        <p:sp>
          <p:nvSpPr>
            <p:cNvPr id="1769" name="Google Shape;1769;p48"/>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8"/>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771" name="Google Shape;1771;p48"/>
          <p:cNvGrpSpPr/>
          <p:nvPr/>
        </p:nvGrpSpPr>
        <p:grpSpPr>
          <a:xfrm>
            <a:off x="507474" y="2838959"/>
            <a:ext cx="4030193" cy="809477"/>
            <a:chOff x="0" y="-47625"/>
            <a:chExt cx="1061450" cy="213195"/>
          </a:xfrm>
        </p:grpSpPr>
        <p:sp>
          <p:nvSpPr>
            <p:cNvPr id="1772" name="Google Shape;1772;p48"/>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8"/>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774" name="Google Shape;1774;p48"/>
          <p:cNvGrpSpPr/>
          <p:nvPr/>
        </p:nvGrpSpPr>
        <p:grpSpPr>
          <a:xfrm>
            <a:off x="507474" y="3534284"/>
            <a:ext cx="4009702" cy="809477"/>
            <a:chOff x="0" y="-47625"/>
            <a:chExt cx="1056053" cy="213195"/>
          </a:xfrm>
        </p:grpSpPr>
        <p:sp>
          <p:nvSpPr>
            <p:cNvPr id="1775" name="Google Shape;1775;p48"/>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8"/>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777" name="Google Shape;1777;p48"/>
          <p:cNvGrpSpPr/>
          <p:nvPr/>
        </p:nvGrpSpPr>
        <p:grpSpPr>
          <a:xfrm>
            <a:off x="507474" y="4239134"/>
            <a:ext cx="4009702" cy="847576"/>
            <a:chOff x="0" y="-47625"/>
            <a:chExt cx="1056053" cy="223230"/>
          </a:xfrm>
        </p:grpSpPr>
        <p:sp>
          <p:nvSpPr>
            <p:cNvPr id="1778" name="Google Shape;1778;p48"/>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8"/>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780" name="Google Shape;1780;p48"/>
          <p:cNvGrpSpPr/>
          <p:nvPr/>
        </p:nvGrpSpPr>
        <p:grpSpPr>
          <a:xfrm>
            <a:off x="507474" y="4963034"/>
            <a:ext cx="4030193" cy="828526"/>
            <a:chOff x="0" y="-47625"/>
            <a:chExt cx="1061450" cy="218213"/>
          </a:xfrm>
        </p:grpSpPr>
        <p:sp>
          <p:nvSpPr>
            <p:cNvPr id="1781" name="Google Shape;1781;p48"/>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8"/>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783" name="Google Shape;1783;p48"/>
          <p:cNvGrpSpPr/>
          <p:nvPr/>
        </p:nvGrpSpPr>
        <p:grpSpPr>
          <a:xfrm>
            <a:off x="507474" y="5677409"/>
            <a:ext cx="4050684" cy="861863"/>
            <a:chOff x="0" y="-47625"/>
            <a:chExt cx="1066847" cy="226993"/>
          </a:xfrm>
        </p:grpSpPr>
        <p:sp>
          <p:nvSpPr>
            <p:cNvPr id="1784" name="Google Shape;1784;p48"/>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8"/>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786" name="Google Shape;1786;p48"/>
          <p:cNvGrpSpPr/>
          <p:nvPr/>
        </p:nvGrpSpPr>
        <p:grpSpPr>
          <a:xfrm>
            <a:off x="507474" y="6415597"/>
            <a:ext cx="4030193" cy="899963"/>
            <a:chOff x="0" y="-47625"/>
            <a:chExt cx="1061450" cy="237027"/>
          </a:xfrm>
        </p:grpSpPr>
        <p:sp>
          <p:nvSpPr>
            <p:cNvPr id="1787" name="Google Shape;1787;p48"/>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8"/>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sp>
        <p:nvSpPr>
          <p:cNvPr id="1789" name="Google Shape;1789;p48"/>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790" name="Google Shape;1790;p48"/>
          <p:cNvGrpSpPr/>
          <p:nvPr/>
        </p:nvGrpSpPr>
        <p:grpSpPr>
          <a:xfrm>
            <a:off x="507474" y="7944359"/>
            <a:ext cx="4030193" cy="899963"/>
            <a:chOff x="0" y="-47625"/>
            <a:chExt cx="1061450" cy="237027"/>
          </a:xfrm>
        </p:grpSpPr>
        <p:sp>
          <p:nvSpPr>
            <p:cNvPr id="1791" name="Google Shape;1791;p48"/>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793" name="Google Shape;1793;p48"/>
          <p:cNvGrpSpPr/>
          <p:nvPr/>
        </p:nvGrpSpPr>
        <p:grpSpPr>
          <a:xfrm>
            <a:off x="-199285" y="7187120"/>
            <a:ext cx="5758397" cy="885677"/>
            <a:chOff x="0" y="-47625"/>
            <a:chExt cx="1516615" cy="233264"/>
          </a:xfrm>
        </p:grpSpPr>
        <p:sp>
          <p:nvSpPr>
            <p:cNvPr id="1794" name="Google Shape;1794;p48"/>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49"/>
          <p:cNvSpPr/>
          <p:nvPr/>
        </p:nvSpPr>
        <p:spPr>
          <a:xfrm>
            <a:off x="6442258" y="206687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sp>
        <p:nvSpPr>
          <p:cNvPr id="1801" name="Google Shape;1801;p49"/>
          <p:cNvSpPr/>
          <p:nvPr/>
        </p:nvSpPr>
        <p:spPr>
          <a:xfrm>
            <a:off x="6725572" y="2732181"/>
            <a:ext cx="10533728" cy="6069686"/>
          </a:xfrm>
          <a:custGeom>
            <a:rect b="b" l="l" r="r" t="t"/>
            <a:pathLst>
              <a:path extrusionOk="0" h="6069686" w="10533728">
                <a:moveTo>
                  <a:pt x="0" y="0"/>
                </a:moveTo>
                <a:lnTo>
                  <a:pt x="10533728" y="0"/>
                </a:lnTo>
                <a:lnTo>
                  <a:pt x="10533728" y="6069685"/>
                </a:lnTo>
                <a:lnTo>
                  <a:pt x="0" y="6069685"/>
                </a:lnTo>
                <a:lnTo>
                  <a:pt x="0" y="0"/>
                </a:lnTo>
                <a:close/>
              </a:path>
            </a:pathLst>
          </a:custGeom>
          <a:blipFill rotWithShape="1">
            <a:blip r:embed="rId4">
              <a:alphaModFix/>
            </a:blip>
            <a:stretch>
              <a:fillRect b="0" l="0" r="0" t="0"/>
            </a:stretch>
          </a:blipFill>
          <a:ln>
            <a:noFill/>
          </a:ln>
        </p:spPr>
      </p:sp>
      <p:sp>
        <p:nvSpPr>
          <p:cNvPr id="1802" name="Google Shape;1802;p49"/>
          <p:cNvSpPr txBox="1"/>
          <p:nvPr/>
        </p:nvSpPr>
        <p:spPr>
          <a:xfrm>
            <a:off x="7192905" y="2060043"/>
            <a:ext cx="8854305"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Công cụ Q&amp;A của Power BI </a:t>
            </a:r>
            <a:endParaRPr/>
          </a:p>
        </p:txBody>
      </p:sp>
      <p:grpSp>
        <p:nvGrpSpPr>
          <p:cNvPr id="1803" name="Google Shape;1803;p49"/>
          <p:cNvGrpSpPr/>
          <p:nvPr/>
        </p:nvGrpSpPr>
        <p:grpSpPr>
          <a:xfrm>
            <a:off x="-774243" y="1126443"/>
            <a:ext cx="6111589" cy="8131857"/>
            <a:chOff x="0" y="-38100"/>
            <a:chExt cx="1609637" cy="2141724"/>
          </a:xfrm>
        </p:grpSpPr>
        <p:sp>
          <p:nvSpPr>
            <p:cNvPr id="1804" name="Google Shape;1804;p49"/>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9"/>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806" name="Google Shape;1806;p49"/>
          <p:cNvGrpSpPr/>
          <p:nvPr/>
        </p:nvGrpSpPr>
        <p:grpSpPr>
          <a:xfrm>
            <a:off x="507474" y="2096010"/>
            <a:ext cx="4030193" cy="866626"/>
            <a:chOff x="0" y="-47625"/>
            <a:chExt cx="1061450" cy="228247"/>
          </a:xfrm>
        </p:grpSpPr>
        <p:sp>
          <p:nvSpPr>
            <p:cNvPr id="1807" name="Google Shape;1807;p49"/>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9"/>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809" name="Google Shape;1809;p49"/>
          <p:cNvGrpSpPr/>
          <p:nvPr/>
        </p:nvGrpSpPr>
        <p:grpSpPr>
          <a:xfrm>
            <a:off x="507474" y="2838959"/>
            <a:ext cx="4030193" cy="809477"/>
            <a:chOff x="0" y="-47625"/>
            <a:chExt cx="1061450" cy="213195"/>
          </a:xfrm>
        </p:grpSpPr>
        <p:sp>
          <p:nvSpPr>
            <p:cNvPr id="1810" name="Google Shape;1810;p49"/>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9"/>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812" name="Google Shape;1812;p49"/>
          <p:cNvGrpSpPr/>
          <p:nvPr/>
        </p:nvGrpSpPr>
        <p:grpSpPr>
          <a:xfrm>
            <a:off x="507474" y="3534284"/>
            <a:ext cx="4009702" cy="809477"/>
            <a:chOff x="0" y="-47625"/>
            <a:chExt cx="1056053" cy="213195"/>
          </a:xfrm>
        </p:grpSpPr>
        <p:sp>
          <p:nvSpPr>
            <p:cNvPr id="1813" name="Google Shape;1813;p49"/>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9"/>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815" name="Google Shape;1815;p49"/>
          <p:cNvGrpSpPr/>
          <p:nvPr/>
        </p:nvGrpSpPr>
        <p:grpSpPr>
          <a:xfrm>
            <a:off x="507474" y="4239134"/>
            <a:ext cx="4009702" cy="847576"/>
            <a:chOff x="0" y="-47625"/>
            <a:chExt cx="1056053" cy="223230"/>
          </a:xfrm>
        </p:grpSpPr>
        <p:sp>
          <p:nvSpPr>
            <p:cNvPr id="1816" name="Google Shape;1816;p49"/>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9"/>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818" name="Google Shape;1818;p49"/>
          <p:cNvGrpSpPr/>
          <p:nvPr/>
        </p:nvGrpSpPr>
        <p:grpSpPr>
          <a:xfrm>
            <a:off x="507474" y="4963034"/>
            <a:ext cx="4030193" cy="828526"/>
            <a:chOff x="0" y="-47625"/>
            <a:chExt cx="1061450" cy="218213"/>
          </a:xfrm>
        </p:grpSpPr>
        <p:sp>
          <p:nvSpPr>
            <p:cNvPr id="1819" name="Google Shape;1819;p49"/>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9"/>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821" name="Google Shape;1821;p49"/>
          <p:cNvGrpSpPr/>
          <p:nvPr/>
        </p:nvGrpSpPr>
        <p:grpSpPr>
          <a:xfrm>
            <a:off x="507474" y="5677409"/>
            <a:ext cx="4050684" cy="861863"/>
            <a:chOff x="0" y="-47625"/>
            <a:chExt cx="1066847" cy="226993"/>
          </a:xfrm>
        </p:grpSpPr>
        <p:sp>
          <p:nvSpPr>
            <p:cNvPr id="1822" name="Google Shape;1822;p49"/>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9"/>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824" name="Google Shape;1824;p49"/>
          <p:cNvGrpSpPr/>
          <p:nvPr/>
        </p:nvGrpSpPr>
        <p:grpSpPr>
          <a:xfrm>
            <a:off x="507474" y="6415597"/>
            <a:ext cx="4030193" cy="899963"/>
            <a:chOff x="0" y="-47625"/>
            <a:chExt cx="1061450" cy="237027"/>
          </a:xfrm>
        </p:grpSpPr>
        <p:sp>
          <p:nvSpPr>
            <p:cNvPr id="1825" name="Google Shape;1825;p49"/>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9"/>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sp>
        <p:nvSpPr>
          <p:cNvPr id="1827" name="Google Shape;1827;p49"/>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828" name="Google Shape;1828;p49"/>
          <p:cNvGrpSpPr/>
          <p:nvPr/>
        </p:nvGrpSpPr>
        <p:grpSpPr>
          <a:xfrm>
            <a:off x="507474" y="7944359"/>
            <a:ext cx="4030193" cy="899963"/>
            <a:chOff x="0" y="-47625"/>
            <a:chExt cx="1061450" cy="237027"/>
          </a:xfrm>
        </p:grpSpPr>
        <p:sp>
          <p:nvSpPr>
            <p:cNvPr id="1829" name="Google Shape;1829;p49"/>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9"/>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grpSp>
        <p:nvGrpSpPr>
          <p:cNvPr id="1831" name="Google Shape;1831;p49"/>
          <p:cNvGrpSpPr/>
          <p:nvPr/>
        </p:nvGrpSpPr>
        <p:grpSpPr>
          <a:xfrm>
            <a:off x="-199285" y="7187120"/>
            <a:ext cx="5758397" cy="885677"/>
            <a:chOff x="0" y="-47625"/>
            <a:chExt cx="1516615" cy="233264"/>
          </a:xfrm>
        </p:grpSpPr>
        <p:sp>
          <p:nvSpPr>
            <p:cNvPr id="1832" name="Google Shape;1832;p49"/>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9"/>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pSp>
        <p:nvGrpSpPr>
          <p:cNvPr id="147" name="Google Shape;147;p5"/>
          <p:cNvGrpSpPr/>
          <p:nvPr/>
        </p:nvGrpSpPr>
        <p:grpSpPr>
          <a:xfrm>
            <a:off x="-199335" y="322064"/>
            <a:ext cx="15979489" cy="1268611"/>
            <a:chOff x="0" y="-38100"/>
            <a:chExt cx="4208590" cy="334120"/>
          </a:xfrm>
        </p:grpSpPr>
        <p:sp>
          <p:nvSpPr>
            <p:cNvPr id="148" name="Google Shape;148;p5"/>
            <p:cNvSpPr/>
            <p:nvPr/>
          </p:nvSpPr>
          <p:spPr>
            <a:xfrm>
              <a:off x="0" y="0"/>
              <a:ext cx="4208590" cy="296020"/>
            </a:xfrm>
            <a:custGeom>
              <a:rect b="b" l="l" r="r" t="t"/>
              <a:pathLst>
                <a:path extrusionOk="0" h="296020" w="4208590">
                  <a:moveTo>
                    <a:pt x="12597" y="0"/>
                  </a:moveTo>
                  <a:lnTo>
                    <a:pt x="4195993" y="0"/>
                  </a:lnTo>
                  <a:cubicBezTo>
                    <a:pt x="4199334" y="0"/>
                    <a:pt x="4202538" y="1327"/>
                    <a:pt x="4204900" y="3690"/>
                  </a:cubicBezTo>
                  <a:cubicBezTo>
                    <a:pt x="4207263" y="6052"/>
                    <a:pt x="4208590" y="9256"/>
                    <a:pt x="4208590" y="12597"/>
                  </a:cubicBezTo>
                  <a:lnTo>
                    <a:pt x="4208590" y="283423"/>
                  </a:lnTo>
                  <a:cubicBezTo>
                    <a:pt x="4208590" y="286764"/>
                    <a:pt x="4207263" y="289968"/>
                    <a:pt x="4204900" y="292330"/>
                  </a:cubicBezTo>
                  <a:cubicBezTo>
                    <a:pt x="4202538" y="294693"/>
                    <a:pt x="4199334" y="296020"/>
                    <a:pt x="4195993" y="296020"/>
                  </a:cubicBezTo>
                  <a:lnTo>
                    <a:pt x="12597" y="296020"/>
                  </a:lnTo>
                  <a:cubicBezTo>
                    <a:pt x="9256" y="296020"/>
                    <a:pt x="6052" y="294693"/>
                    <a:pt x="3690" y="292330"/>
                  </a:cubicBezTo>
                  <a:cubicBezTo>
                    <a:pt x="1327" y="289968"/>
                    <a:pt x="0" y="286764"/>
                    <a:pt x="0" y="283423"/>
                  </a:cubicBezTo>
                  <a:lnTo>
                    <a:pt x="0" y="12597"/>
                  </a:lnTo>
                  <a:cubicBezTo>
                    <a:pt x="0" y="9256"/>
                    <a:pt x="1327" y="6052"/>
                    <a:pt x="3690" y="3690"/>
                  </a:cubicBezTo>
                  <a:cubicBezTo>
                    <a:pt x="6052" y="1327"/>
                    <a:pt x="9256" y="0"/>
                    <a:pt x="1259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txBox="1"/>
            <p:nvPr/>
          </p:nvSpPr>
          <p:spPr>
            <a:xfrm>
              <a:off x="0" y="-38100"/>
              <a:ext cx="4208590" cy="33412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50" name="Google Shape;150;p5"/>
          <p:cNvGrpSpPr/>
          <p:nvPr/>
        </p:nvGrpSpPr>
        <p:grpSpPr>
          <a:xfrm>
            <a:off x="6128244" y="524024"/>
            <a:ext cx="2788597" cy="828526"/>
            <a:chOff x="0" y="-47625"/>
            <a:chExt cx="734445" cy="218213"/>
          </a:xfrm>
        </p:grpSpPr>
        <p:sp>
          <p:nvSpPr>
            <p:cNvPr id="151" name="Google Shape;151;p5"/>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a:t>
              </a:r>
              <a:endParaRPr/>
            </a:p>
          </p:txBody>
        </p:sp>
      </p:grpSp>
      <p:grpSp>
        <p:nvGrpSpPr>
          <p:cNvPr id="153" name="Google Shape;153;p5"/>
          <p:cNvGrpSpPr/>
          <p:nvPr/>
        </p:nvGrpSpPr>
        <p:grpSpPr>
          <a:xfrm>
            <a:off x="3206297" y="524024"/>
            <a:ext cx="2788597" cy="828526"/>
            <a:chOff x="0" y="-47625"/>
            <a:chExt cx="734445" cy="218213"/>
          </a:xfrm>
        </p:grpSpPr>
        <p:sp>
          <p:nvSpPr>
            <p:cNvPr id="154" name="Google Shape;154;p5"/>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Ngữ cảnh</a:t>
              </a:r>
              <a:endParaRPr/>
            </a:p>
          </p:txBody>
        </p:sp>
      </p:grpSp>
      <p:grpSp>
        <p:nvGrpSpPr>
          <p:cNvPr id="156" name="Google Shape;156;p5"/>
          <p:cNvGrpSpPr/>
          <p:nvPr/>
        </p:nvGrpSpPr>
        <p:grpSpPr>
          <a:xfrm>
            <a:off x="9050192" y="524024"/>
            <a:ext cx="2788597" cy="828526"/>
            <a:chOff x="0" y="-47625"/>
            <a:chExt cx="734445" cy="218213"/>
          </a:xfrm>
        </p:grpSpPr>
        <p:sp>
          <p:nvSpPr>
            <p:cNvPr id="157" name="Google Shape;157;p5"/>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Mô tả dữ liệu</a:t>
              </a:r>
              <a:endParaRPr/>
            </a:p>
          </p:txBody>
        </p:sp>
      </p:grpSp>
      <p:grpSp>
        <p:nvGrpSpPr>
          <p:cNvPr id="159" name="Google Shape;159;p5"/>
          <p:cNvGrpSpPr/>
          <p:nvPr/>
        </p:nvGrpSpPr>
        <p:grpSpPr>
          <a:xfrm>
            <a:off x="11972139" y="524024"/>
            <a:ext cx="2788597" cy="828526"/>
            <a:chOff x="0" y="-47625"/>
            <a:chExt cx="734445" cy="218213"/>
          </a:xfrm>
        </p:grpSpPr>
        <p:sp>
          <p:nvSpPr>
            <p:cNvPr id="160" name="Google Shape;160;p5"/>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Xử lý dữ liệu</a:t>
              </a:r>
              <a:endParaRPr/>
            </a:p>
          </p:txBody>
        </p:sp>
      </p:grpSp>
      <p:sp>
        <p:nvSpPr>
          <p:cNvPr id="162" name="Google Shape;162;p5"/>
          <p:cNvSpPr txBox="1"/>
          <p:nvPr/>
        </p:nvSpPr>
        <p:spPr>
          <a:xfrm>
            <a:off x="-180285" y="647700"/>
            <a:ext cx="3157982" cy="657521"/>
          </a:xfrm>
          <a:prstGeom prst="rect">
            <a:avLst/>
          </a:prstGeom>
          <a:noFill/>
          <a:ln>
            <a:noFill/>
          </a:ln>
        </p:spPr>
        <p:txBody>
          <a:bodyPr anchorCtr="0" anchor="t" bIns="0" lIns="0" spcFirstLastPara="1" rIns="0" wrap="square" tIns="0">
            <a:spAutoFit/>
          </a:bodyPr>
          <a:lstStyle/>
          <a:p>
            <a:pPr indent="0" lvl="0" marL="0" marR="0" rtl="0" algn="ctr">
              <a:lnSpc>
                <a:spcPct val="135015"/>
              </a:lnSpc>
              <a:spcBef>
                <a:spcPts val="0"/>
              </a:spcBef>
              <a:spcAft>
                <a:spcPts val="0"/>
              </a:spcAft>
              <a:buNone/>
            </a:pPr>
            <a:r>
              <a:rPr b="1" i="0" lang="en-US" sz="3984" u="none" cap="none" strike="noStrike">
                <a:solidFill>
                  <a:srgbClr val="FFFFFF"/>
                </a:solidFill>
                <a:latin typeface="Bricolage Grotesque"/>
                <a:ea typeface="Bricolage Grotesque"/>
                <a:cs typeface="Bricolage Grotesque"/>
                <a:sym typeface="Bricolage Grotesque"/>
              </a:rPr>
              <a:t>Dataset</a:t>
            </a:r>
            <a:endParaRPr/>
          </a:p>
        </p:txBody>
      </p:sp>
      <p:sp>
        <p:nvSpPr>
          <p:cNvPr id="163" name="Google Shape;163;p5"/>
          <p:cNvSpPr txBox="1"/>
          <p:nvPr/>
        </p:nvSpPr>
        <p:spPr>
          <a:xfrm>
            <a:off x="7715580" y="1879004"/>
            <a:ext cx="2856840" cy="657521"/>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23185B"/>
                </a:solidFill>
                <a:latin typeface="Bricolage Grotesque"/>
                <a:ea typeface="Bricolage Grotesque"/>
                <a:cs typeface="Bricolage Grotesque"/>
                <a:sym typeface="Bricolage Grotesque"/>
              </a:rPr>
              <a:t>Dashboard </a:t>
            </a:r>
            <a:endParaRPr/>
          </a:p>
        </p:txBody>
      </p:sp>
      <p:grpSp>
        <p:nvGrpSpPr>
          <p:cNvPr id="164" name="Google Shape;164;p5"/>
          <p:cNvGrpSpPr/>
          <p:nvPr/>
        </p:nvGrpSpPr>
        <p:grpSpPr>
          <a:xfrm>
            <a:off x="1679949" y="2422374"/>
            <a:ext cx="14928103" cy="2453839"/>
            <a:chOff x="0" y="-241101"/>
            <a:chExt cx="19904137" cy="3271785"/>
          </a:xfrm>
        </p:grpSpPr>
        <p:grpSp>
          <p:nvGrpSpPr>
            <p:cNvPr id="165" name="Google Shape;165;p5"/>
            <p:cNvGrpSpPr/>
            <p:nvPr/>
          </p:nvGrpSpPr>
          <p:grpSpPr>
            <a:xfrm>
              <a:off x="0" y="-241101"/>
              <a:ext cx="19904137" cy="3271785"/>
              <a:chOff x="0" y="-47625"/>
              <a:chExt cx="3931681" cy="646279"/>
            </a:xfrm>
          </p:grpSpPr>
          <p:sp>
            <p:nvSpPr>
              <p:cNvPr id="166" name="Google Shape;166;p5"/>
              <p:cNvSpPr/>
              <p:nvPr/>
            </p:nvSpPr>
            <p:spPr>
              <a:xfrm>
                <a:off x="0" y="0"/>
                <a:ext cx="3931681" cy="598654"/>
              </a:xfrm>
              <a:custGeom>
                <a:rect b="b" l="l" r="r" t="t"/>
                <a:pathLst>
                  <a:path extrusionOk="0" h="598654" w="3931681">
                    <a:moveTo>
                      <a:pt x="14521" y="0"/>
                    </a:moveTo>
                    <a:lnTo>
                      <a:pt x="3917160" y="0"/>
                    </a:lnTo>
                    <a:cubicBezTo>
                      <a:pt x="3921011" y="0"/>
                      <a:pt x="3924705" y="1530"/>
                      <a:pt x="3927428" y="4253"/>
                    </a:cubicBezTo>
                    <a:cubicBezTo>
                      <a:pt x="3930152" y="6976"/>
                      <a:pt x="3931681" y="10670"/>
                      <a:pt x="3931681" y="14521"/>
                    </a:cubicBezTo>
                    <a:lnTo>
                      <a:pt x="3931681" y="584133"/>
                    </a:lnTo>
                    <a:cubicBezTo>
                      <a:pt x="3931681" y="592152"/>
                      <a:pt x="3925180" y="598654"/>
                      <a:pt x="3917160" y="598654"/>
                    </a:cubicBezTo>
                    <a:lnTo>
                      <a:pt x="14521" y="598654"/>
                    </a:lnTo>
                    <a:cubicBezTo>
                      <a:pt x="6501" y="598654"/>
                      <a:pt x="0" y="592152"/>
                      <a:pt x="0" y="584133"/>
                    </a:cubicBezTo>
                    <a:lnTo>
                      <a:pt x="0" y="14521"/>
                    </a:lnTo>
                    <a:cubicBezTo>
                      <a:pt x="0" y="6501"/>
                      <a:pt x="6501" y="0"/>
                      <a:pt x="14521" y="0"/>
                    </a:cubicBezTo>
                    <a:close/>
                  </a:path>
                </a:pathLst>
              </a:custGeom>
              <a:solidFill>
                <a:srgbClr val="474EAD">
                  <a:alpha val="1725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txBox="1"/>
              <p:nvPr/>
            </p:nvSpPr>
            <p:spPr>
              <a:xfrm>
                <a:off x="0" y="-47625"/>
                <a:ext cx="3931681" cy="646279"/>
              </a:xfrm>
              <a:prstGeom prst="rect">
                <a:avLst/>
              </a:prstGeom>
              <a:noFill/>
              <a:ln>
                <a:noFill/>
              </a:ln>
            </p:spPr>
            <p:txBody>
              <a:bodyPr anchorCtr="0" anchor="ctr" bIns="50800" lIns="50800" spcFirstLastPara="1" rIns="50800" wrap="square" tIns="50800">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8" name="Google Shape;168;p5"/>
            <p:cNvSpPr txBox="1"/>
            <p:nvPr/>
          </p:nvSpPr>
          <p:spPr>
            <a:xfrm>
              <a:off x="10371193" y="132947"/>
              <a:ext cx="9114814" cy="1641886"/>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1" i="0" lang="en-US" sz="2389" u="none" cap="none" strike="noStrike">
                  <a:solidFill>
                    <a:srgbClr val="23185B"/>
                  </a:solidFill>
                  <a:latin typeface="Bricolage Grotesque"/>
                  <a:ea typeface="Bricolage Grotesque"/>
                  <a:cs typeface="Bricolage Grotesque"/>
                  <a:sym typeface="Bricolage Grotesque"/>
                </a:rPr>
                <a:t>Đối tượng:</a:t>
              </a:r>
              <a:r>
                <a:rPr b="0" i="0" lang="en-US" sz="2389" u="none" cap="none" strike="noStrike">
                  <a:solidFill>
                    <a:srgbClr val="23185B"/>
                  </a:solidFill>
                  <a:latin typeface="Bricolage Grotesque"/>
                  <a:ea typeface="Bricolage Grotesque"/>
                  <a:cs typeface="Bricolage Grotesque"/>
                  <a:sym typeface="Bricolage Grotesque"/>
                </a:rPr>
                <a:t> Phụ huynh, Học sinh sắp thi THPTQG. Người quan tâm đến điểm thi,  điểm chuẩn các phương thức </a:t>
              </a:r>
              <a:endParaRPr/>
            </a:p>
          </p:txBody>
        </p:sp>
        <p:sp>
          <p:nvSpPr>
            <p:cNvPr id="169" name="Google Shape;169;p5"/>
            <p:cNvSpPr txBox="1"/>
            <p:nvPr/>
          </p:nvSpPr>
          <p:spPr>
            <a:xfrm>
              <a:off x="507219" y="142472"/>
              <a:ext cx="9444850" cy="2707640"/>
            </a:xfrm>
            <a:prstGeom prst="rect">
              <a:avLst/>
            </a:prstGeom>
            <a:noFill/>
            <a:ln>
              <a:noFill/>
            </a:ln>
          </p:spPr>
          <p:txBody>
            <a:bodyPr anchorCtr="0" anchor="t" bIns="0" lIns="0" spcFirstLastPara="1" rIns="0" wrap="square" tIns="0">
              <a:spAutoFit/>
            </a:bodyPr>
            <a:lstStyle/>
            <a:p>
              <a:pPr indent="0" lvl="0" marL="0" marR="0" rtl="0" algn="l">
                <a:lnSpc>
                  <a:spcPct val="135000"/>
                </a:lnSpc>
                <a:spcBef>
                  <a:spcPts val="0"/>
                </a:spcBef>
                <a:spcAft>
                  <a:spcPts val="0"/>
                </a:spcAft>
                <a:buNone/>
              </a:pPr>
              <a:r>
                <a:rPr b="1" i="0" lang="en-US" sz="2400" u="none" cap="none" strike="noStrike">
                  <a:solidFill>
                    <a:srgbClr val="23185B"/>
                  </a:solidFill>
                  <a:latin typeface="Bricolage Grotesque"/>
                  <a:ea typeface="Bricolage Grotesque"/>
                  <a:cs typeface="Bricolage Grotesque"/>
                  <a:sym typeface="Bricolage Grotesque"/>
                </a:rPr>
                <a:t>Nội dung: </a:t>
              </a:r>
              <a:r>
                <a:rPr b="0" i="0" lang="en-US" sz="2400" u="none" cap="none" strike="noStrike">
                  <a:solidFill>
                    <a:srgbClr val="23185B"/>
                  </a:solidFill>
                  <a:latin typeface="Bricolage Grotesque"/>
                  <a:ea typeface="Bricolage Grotesque"/>
                  <a:cs typeface="Bricolage Grotesque"/>
                  <a:sym typeface="Bricolage Grotesque"/>
                </a:rPr>
                <a:t>điểm thi, điểm chuẩn các phương thức xét tuyển đại học tại Việt Nam qua các năm</a:t>
              </a:r>
              <a:endParaRPr/>
            </a:p>
            <a:p>
              <a:pPr indent="0" lvl="0" marL="0" marR="0" rtl="0" algn="l">
                <a:lnSpc>
                  <a:spcPct val="135000"/>
                </a:lnSpc>
                <a:spcBef>
                  <a:spcPts val="0"/>
                </a:spcBef>
                <a:spcAft>
                  <a:spcPts val="0"/>
                </a:spcAft>
                <a:buNone/>
              </a:pPr>
              <a:r>
                <a:rPr b="1" i="0" lang="en-US" sz="2400" u="none" cap="none" strike="noStrike">
                  <a:solidFill>
                    <a:srgbClr val="23185B"/>
                  </a:solidFill>
                  <a:latin typeface="Bricolage Grotesque"/>
                  <a:ea typeface="Bricolage Grotesque"/>
                  <a:cs typeface="Bricolage Grotesque"/>
                  <a:sym typeface="Bricolage Grotesque"/>
                </a:rPr>
                <a:t>Phạm vi: </a:t>
              </a:r>
              <a:r>
                <a:rPr b="0" i="0" lang="en-US" sz="2400" u="none" cap="none" strike="noStrike">
                  <a:solidFill>
                    <a:srgbClr val="23185B"/>
                  </a:solidFill>
                  <a:latin typeface="Bricolage Grotesque"/>
                  <a:ea typeface="Bricolage Grotesque"/>
                  <a:cs typeface="Bricolage Grotesque"/>
                  <a:sym typeface="Bricolage Grotesque"/>
                </a:rPr>
                <a:t>63 tỉnh thành ở Việt Nam</a:t>
              </a:r>
              <a:endParaRPr/>
            </a:p>
            <a:p>
              <a:pPr indent="0" lvl="0" marL="0" marR="0" rtl="0" algn="l">
                <a:lnSpc>
                  <a:spcPct val="135000"/>
                </a:lnSpc>
                <a:spcBef>
                  <a:spcPts val="0"/>
                </a:spcBef>
                <a:spcAft>
                  <a:spcPts val="0"/>
                </a:spcAft>
                <a:buNone/>
              </a:pPr>
              <a:r>
                <a:rPr b="1" i="0" lang="en-US" sz="2400" u="none" cap="none" strike="noStrike">
                  <a:solidFill>
                    <a:srgbClr val="23185B"/>
                  </a:solidFill>
                  <a:latin typeface="Bricolage Grotesque"/>
                  <a:ea typeface="Bricolage Grotesque"/>
                  <a:cs typeface="Bricolage Grotesque"/>
                  <a:sym typeface="Bricolage Grotesque"/>
                </a:rPr>
                <a:t>Thời gian: </a:t>
              </a:r>
              <a:r>
                <a:rPr b="0" i="0" lang="en-US" sz="2400" u="none" cap="none" strike="noStrike">
                  <a:solidFill>
                    <a:srgbClr val="23185B"/>
                  </a:solidFill>
                  <a:latin typeface="Bricolage Grotesque"/>
                  <a:ea typeface="Bricolage Grotesque"/>
                  <a:cs typeface="Bricolage Grotesque"/>
                  <a:sym typeface="Bricolage Grotesque"/>
                </a:rPr>
                <a:t>2022, 2023</a:t>
              </a:r>
              <a:endParaRPr/>
            </a:p>
            <a:p>
              <a:pPr indent="0" lvl="0" marL="0" marR="0" rtl="0" algn="l">
                <a:lnSpc>
                  <a:spcPct val="135000"/>
                </a:lnSpc>
                <a:spcBef>
                  <a:spcPts val="0"/>
                </a:spcBef>
                <a:spcAft>
                  <a:spcPts val="0"/>
                </a:spcAft>
                <a:buNone/>
              </a:pPr>
              <a:r>
                <a:rPr b="1" i="0" lang="en-US" sz="2400" u="none" cap="none" strike="noStrike">
                  <a:solidFill>
                    <a:srgbClr val="23185B"/>
                  </a:solidFill>
                  <a:latin typeface="Bricolage Grotesque"/>
                  <a:ea typeface="Bricolage Grotesque"/>
                  <a:cs typeface="Bricolage Grotesque"/>
                  <a:sym typeface="Bricolage Grotesque"/>
                </a:rPr>
                <a:t>Công cụ: </a:t>
              </a:r>
              <a:r>
                <a:rPr b="0" i="0" lang="en-US" sz="2400" u="none" cap="none" strike="noStrike">
                  <a:solidFill>
                    <a:srgbClr val="23185B"/>
                  </a:solidFill>
                  <a:latin typeface="Bricolage Grotesque"/>
                  <a:ea typeface="Bricolage Grotesque"/>
                  <a:cs typeface="Bricolage Grotesque"/>
                  <a:sym typeface="Bricolage Grotesque"/>
                </a:rPr>
                <a:t>PowerBI</a:t>
              </a:r>
              <a:endParaRPr/>
            </a:p>
          </p:txBody>
        </p:sp>
      </p:grpSp>
      <p:sp>
        <p:nvSpPr>
          <p:cNvPr id="170" name="Google Shape;170;p5"/>
          <p:cNvSpPr txBox="1"/>
          <p:nvPr/>
        </p:nvSpPr>
        <p:spPr>
          <a:xfrm>
            <a:off x="6745720" y="5359961"/>
            <a:ext cx="4796560" cy="657521"/>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23185B"/>
                </a:solidFill>
                <a:latin typeface="Bricolage Grotesque"/>
                <a:ea typeface="Bricolage Grotesque"/>
                <a:cs typeface="Bricolage Grotesque"/>
                <a:sym typeface="Bricolage Grotesque"/>
              </a:rPr>
              <a:t>Mục đích trực quan</a:t>
            </a:r>
            <a:endParaRPr/>
          </a:p>
        </p:txBody>
      </p:sp>
      <p:sp>
        <p:nvSpPr>
          <p:cNvPr id="171" name="Google Shape;171;p5"/>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7/52</a:t>
            </a:r>
            <a:endParaRPr/>
          </a:p>
        </p:txBody>
      </p:sp>
      <p:grpSp>
        <p:nvGrpSpPr>
          <p:cNvPr id="172" name="Google Shape;172;p5"/>
          <p:cNvGrpSpPr/>
          <p:nvPr/>
        </p:nvGrpSpPr>
        <p:grpSpPr>
          <a:xfrm>
            <a:off x="4983470" y="5895260"/>
            <a:ext cx="882851" cy="807345"/>
            <a:chOff x="0" y="0"/>
            <a:chExt cx="888816" cy="812800"/>
          </a:xfrm>
        </p:grpSpPr>
        <p:sp>
          <p:nvSpPr>
            <p:cNvPr id="173" name="Google Shape;173;p5"/>
            <p:cNvSpPr/>
            <p:nvPr/>
          </p:nvSpPr>
          <p:spPr>
            <a:xfrm>
              <a:off x="0" y="0"/>
              <a:ext cx="888816" cy="812800"/>
            </a:xfrm>
            <a:custGeom>
              <a:rect b="b" l="l" r="r" t="t"/>
              <a:pathLst>
                <a:path extrusionOk="0" h="812800" w="888816">
                  <a:moveTo>
                    <a:pt x="444408" y="0"/>
                  </a:moveTo>
                  <a:cubicBezTo>
                    <a:pt x="198968" y="0"/>
                    <a:pt x="0" y="181951"/>
                    <a:pt x="0" y="406400"/>
                  </a:cubicBezTo>
                  <a:cubicBezTo>
                    <a:pt x="0" y="630849"/>
                    <a:pt x="198968" y="812800"/>
                    <a:pt x="444408" y="812800"/>
                  </a:cubicBezTo>
                  <a:cubicBezTo>
                    <a:pt x="689848" y="812800"/>
                    <a:pt x="888816" y="630849"/>
                    <a:pt x="888816" y="406400"/>
                  </a:cubicBezTo>
                  <a:cubicBezTo>
                    <a:pt x="888816" y="181951"/>
                    <a:pt x="689848" y="0"/>
                    <a:pt x="444408"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txBox="1"/>
            <p:nvPr/>
          </p:nvSpPr>
          <p:spPr>
            <a:xfrm>
              <a:off x="83326" y="28575"/>
              <a:ext cx="722163" cy="708025"/>
            </a:xfrm>
            <a:prstGeom prst="rect">
              <a:avLst/>
            </a:prstGeom>
            <a:noFill/>
            <a:ln>
              <a:noFill/>
            </a:ln>
          </p:spPr>
          <p:txBody>
            <a:bodyPr anchorCtr="0" anchor="ctr" bIns="57500" lIns="57500" spcFirstLastPara="1" rIns="57500" wrap="square" tIns="57500">
              <a:noAutofit/>
            </a:bodyPr>
            <a:lstStyle/>
            <a:p>
              <a:pPr indent="0" lvl="0" marL="0" marR="0" rtl="0" algn="ctr">
                <a:lnSpc>
                  <a:spcPct val="209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5" name="Google Shape;175;p5"/>
          <p:cNvSpPr txBox="1"/>
          <p:nvPr/>
        </p:nvSpPr>
        <p:spPr>
          <a:xfrm>
            <a:off x="5339405" y="5941283"/>
            <a:ext cx="161263" cy="639100"/>
          </a:xfrm>
          <a:prstGeom prst="rect">
            <a:avLst/>
          </a:prstGeom>
          <a:noFill/>
          <a:ln>
            <a:noFill/>
          </a:ln>
        </p:spPr>
        <p:txBody>
          <a:bodyPr anchorCtr="0" anchor="t" bIns="0" lIns="0" spcFirstLastPara="1" rIns="0" wrap="square" tIns="0">
            <a:spAutoFit/>
          </a:bodyPr>
          <a:lstStyle/>
          <a:p>
            <a:pPr indent="0" lvl="0" marL="0" marR="0" rtl="0" algn="ctr">
              <a:lnSpc>
                <a:spcPct val="140064"/>
              </a:lnSpc>
              <a:spcBef>
                <a:spcPts val="0"/>
              </a:spcBef>
              <a:spcAft>
                <a:spcPts val="0"/>
              </a:spcAft>
              <a:buNone/>
            </a:pPr>
            <a:r>
              <a:rPr b="1" i="0" lang="en-US" sz="3734" u="none" cap="none" strike="noStrike">
                <a:solidFill>
                  <a:srgbClr val="FFFFFF"/>
                </a:solidFill>
                <a:latin typeface="Bricolage Grotesque"/>
                <a:ea typeface="Bricolage Grotesque"/>
                <a:cs typeface="Bricolage Grotesque"/>
                <a:sym typeface="Bricolage Grotesque"/>
              </a:rPr>
              <a:t>1</a:t>
            </a:r>
            <a:endParaRPr/>
          </a:p>
        </p:txBody>
      </p:sp>
      <p:grpSp>
        <p:nvGrpSpPr>
          <p:cNvPr id="176" name="Google Shape;176;p5"/>
          <p:cNvGrpSpPr/>
          <p:nvPr/>
        </p:nvGrpSpPr>
        <p:grpSpPr>
          <a:xfrm>
            <a:off x="1996945" y="6057876"/>
            <a:ext cx="6855905" cy="3103578"/>
            <a:chOff x="0" y="-57150"/>
            <a:chExt cx="1594935" cy="722006"/>
          </a:xfrm>
        </p:grpSpPr>
        <p:sp>
          <p:nvSpPr>
            <p:cNvPr id="177" name="Google Shape;177;p5"/>
            <p:cNvSpPr/>
            <p:nvPr/>
          </p:nvSpPr>
          <p:spPr>
            <a:xfrm>
              <a:off x="0" y="0"/>
              <a:ext cx="1594935" cy="664856"/>
            </a:xfrm>
            <a:custGeom>
              <a:rect b="b" l="l" r="r" t="t"/>
              <a:pathLst>
                <a:path extrusionOk="0" h="664856" w="1594935">
                  <a:moveTo>
                    <a:pt x="31619" y="0"/>
                  </a:moveTo>
                  <a:lnTo>
                    <a:pt x="1563316" y="0"/>
                  </a:lnTo>
                  <a:cubicBezTo>
                    <a:pt x="1580778" y="0"/>
                    <a:pt x="1594935" y="14156"/>
                    <a:pt x="1594935" y="31619"/>
                  </a:cubicBezTo>
                  <a:lnTo>
                    <a:pt x="1594935" y="633238"/>
                  </a:lnTo>
                  <a:cubicBezTo>
                    <a:pt x="1594935" y="641624"/>
                    <a:pt x="1591603" y="649666"/>
                    <a:pt x="1585674" y="655595"/>
                  </a:cubicBezTo>
                  <a:cubicBezTo>
                    <a:pt x="1579744" y="661525"/>
                    <a:pt x="1571702" y="664856"/>
                    <a:pt x="1563316" y="664856"/>
                  </a:cubicBezTo>
                  <a:lnTo>
                    <a:pt x="31619" y="664856"/>
                  </a:lnTo>
                  <a:cubicBezTo>
                    <a:pt x="14156" y="664856"/>
                    <a:pt x="0" y="650700"/>
                    <a:pt x="0" y="633238"/>
                  </a:cubicBezTo>
                  <a:lnTo>
                    <a:pt x="0" y="31619"/>
                  </a:lnTo>
                  <a:cubicBezTo>
                    <a:pt x="0" y="14156"/>
                    <a:pt x="14156" y="0"/>
                    <a:pt x="31619" y="0"/>
                  </a:cubicBezTo>
                  <a:close/>
                </a:path>
              </a:pathLst>
            </a:custGeom>
            <a:solidFill>
              <a:srgbClr val="474EAD">
                <a:alpha val="3882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txBox="1"/>
            <p:nvPr/>
          </p:nvSpPr>
          <p:spPr>
            <a:xfrm>
              <a:off x="0" y="-57150"/>
              <a:ext cx="1594934" cy="722006"/>
            </a:xfrm>
            <a:prstGeom prst="rect">
              <a:avLst/>
            </a:prstGeom>
            <a:noFill/>
            <a:ln>
              <a:noFill/>
            </a:ln>
          </p:spPr>
          <p:txBody>
            <a:bodyPr anchorCtr="0" anchor="ctr" bIns="57500" lIns="57500" spcFirstLastPara="1" rIns="57500" wrap="square" tIns="57500">
              <a:noAutofit/>
            </a:bodyPr>
            <a:lstStyle/>
            <a:p>
              <a:pPr indent="0" lvl="0" marL="0" marR="0" rtl="0" algn="ctr">
                <a:lnSpc>
                  <a:spcPct val="1944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9" name="Google Shape;179;p5"/>
          <p:cNvSpPr txBox="1"/>
          <p:nvPr/>
        </p:nvSpPr>
        <p:spPr>
          <a:xfrm>
            <a:off x="2402609" y="6701323"/>
            <a:ext cx="6044572" cy="2133807"/>
          </a:xfrm>
          <a:prstGeom prst="rect">
            <a:avLst/>
          </a:prstGeom>
          <a:noFill/>
          <a:ln>
            <a:noFill/>
          </a:ln>
        </p:spPr>
        <p:txBody>
          <a:bodyPr anchorCtr="0" anchor="t" bIns="0" lIns="0" spcFirstLastPara="1" rIns="0" wrap="square" tIns="0">
            <a:spAutoFit/>
          </a:bodyPr>
          <a:lstStyle/>
          <a:p>
            <a:pPr indent="0" lvl="0" marL="0" marR="0" rtl="0" algn="just">
              <a:lnSpc>
                <a:spcPct val="140032"/>
              </a:lnSpc>
              <a:spcBef>
                <a:spcPts val="0"/>
              </a:spcBef>
              <a:spcAft>
                <a:spcPts val="0"/>
              </a:spcAft>
              <a:buNone/>
            </a:pPr>
            <a:r>
              <a:rPr b="0" i="0" lang="en-US" sz="2438" u="none" cap="none" strike="noStrike">
                <a:solidFill>
                  <a:srgbClr val="23185B"/>
                </a:solidFill>
                <a:latin typeface="Bricolage Grotesque"/>
                <a:ea typeface="Bricolage Grotesque"/>
                <a:cs typeface="Bricolage Grotesque"/>
                <a:sym typeface="Bricolage Grotesque"/>
              </a:rPr>
              <a:t>Cung cấp các thông tin tổng quan về điểm thi Trung học Phổ thông Quốc gia (kỳ thi chính để xét tuyển đại học ở Việt Nam) theo môn, theo tổ hợp thi từ năm 2022-2023</a:t>
            </a:r>
            <a:endParaRPr/>
          </a:p>
        </p:txBody>
      </p:sp>
      <p:grpSp>
        <p:nvGrpSpPr>
          <p:cNvPr id="180" name="Google Shape;180;p5"/>
          <p:cNvGrpSpPr/>
          <p:nvPr/>
        </p:nvGrpSpPr>
        <p:grpSpPr>
          <a:xfrm>
            <a:off x="9432478" y="6143630"/>
            <a:ext cx="7015811" cy="3017825"/>
            <a:chOff x="0" y="-47625"/>
            <a:chExt cx="1778116" cy="764850"/>
          </a:xfrm>
        </p:grpSpPr>
        <p:sp>
          <p:nvSpPr>
            <p:cNvPr id="181" name="Google Shape;181;p5"/>
            <p:cNvSpPr/>
            <p:nvPr/>
          </p:nvSpPr>
          <p:spPr>
            <a:xfrm>
              <a:off x="0" y="0"/>
              <a:ext cx="1778116" cy="717225"/>
            </a:xfrm>
            <a:custGeom>
              <a:rect b="b" l="l" r="r" t="t"/>
              <a:pathLst>
                <a:path extrusionOk="0" h="717225" w="1778116">
                  <a:moveTo>
                    <a:pt x="30898" y="0"/>
                  </a:moveTo>
                  <a:lnTo>
                    <a:pt x="1747218" y="0"/>
                  </a:lnTo>
                  <a:cubicBezTo>
                    <a:pt x="1764282" y="0"/>
                    <a:pt x="1778116" y="13833"/>
                    <a:pt x="1778116" y="30898"/>
                  </a:cubicBezTo>
                  <a:lnTo>
                    <a:pt x="1778116" y="686327"/>
                  </a:lnTo>
                  <a:cubicBezTo>
                    <a:pt x="1778116" y="703392"/>
                    <a:pt x="1764282" y="717225"/>
                    <a:pt x="1747218" y="717225"/>
                  </a:cubicBezTo>
                  <a:lnTo>
                    <a:pt x="30898" y="717225"/>
                  </a:lnTo>
                  <a:cubicBezTo>
                    <a:pt x="13833" y="717225"/>
                    <a:pt x="0" y="703392"/>
                    <a:pt x="0" y="686327"/>
                  </a:cubicBezTo>
                  <a:lnTo>
                    <a:pt x="0" y="30898"/>
                  </a:lnTo>
                  <a:cubicBezTo>
                    <a:pt x="0" y="13833"/>
                    <a:pt x="13833" y="0"/>
                    <a:pt x="30898" y="0"/>
                  </a:cubicBezTo>
                  <a:close/>
                </a:path>
              </a:pathLst>
            </a:custGeom>
            <a:solidFill>
              <a:srgbClr val="474EAD">
                <a:alpha val="3882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txBox="1"/>
            <p:nvPr/>
          </p:nvSpPr>
          <p:spPr>
            <a:xfrm>
              <a:off x="0" y="-47625"/>
              <a:ext cx="1778116" cy="764850"/>
            </a:xfrm>
            <a:prstGeom prst="rect">
              <a:avLst/>
            </a:prstGeom>
            <a:noFill/>
            <a:ln>
              <a:noFill/>
            </a:ln>
          </p:spPr>
          <p:txBody>
            <a:bodyPr anchorCtr="0" anchor="ctr" bIns="52775" lIns="52775" spcFirstLastPara="1" rIns="52775" wrap="square" tIns="52775">
              <a:noAutofit/>
            </a:bodyPr>
            <a:lstStyle/>
            <a:p>
              <a:pPr indent="0" lvl="0" marL="0" marR="0" rtl="0" algn="ctr">
                <a:lnSpc>
                  <a:spcPct val="19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3" name="Google Shape;183;p5"/>
          <p:cNvGrpSpPr/>
          <p:nvPr/>
        </p:nvGrpSpPr>
        <p:grpSpPr>
          <a:xfrm>
            <a:off x="12670297" y="5847635"/>
            <a:ext cx="905207" cy="905207"/>
            <a:chOff x="0" y="0"/>
            <a:chExt cx="1206943" cy="1206943"/>
          </a:xfrm>
        </p:grpSpPr>
        <p:grpSp>
          <p:nvGrpSpPr>
            <p:cNvPr id="184" name="Google Shape;184;p5"/>
            <p:cNvGrpSpPr/>
            <p:nvPr/>
          </p:nvGrpSpPr>
          <p:grpSpPr>
            <a:xfrm>
              <a:off x="0" y="0"/>
              <a:ext cx="1206943" cy="1206943"/>
              <a:chOff x="0" y="0"/>
              <a:chExt cx="812800" cy="812800"/>
            </a:xfrm>
          </p:grpSpPr>
          <p:sp>
            <p:nvSpPr>
              <p:cNvPr id="185" name="Google Shape;185;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txBox="1"/>
              <p:nvPr/>
            </p:nvSpPr>
            <p:spPr>
              <a:xfrm>
                <a:off x="76200" y="28575"/>
                <a:ext cx="660400" cy="708025"/>
              </a:xfrm>
              <a:prstGeom prst="rect">
                <a:avLst/>
              </a:prstGeom>
              <a:noFill/>
              <a:ln>
                <a:noFill/>
              </a:ln>
            </p:spPr>
            <p:txBody>
              <a:bodyPr anchorCtr="0" anchor="ctr" bIns="52775" lIns="52775" spcFirstLastPara="1" rIns="52775" wrap="square" tIns="52775">
                <a:noAutofit/>
              </a:bodyPr>
              <a:lstStyle/>
              <a:p>
                <a:pPr indent="0" lvl="0" marL="0" marR="0" rtl="0" algn="ctr">
                  <a:lnSpc>
                    <a:spcPct val="209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7" name="Google Shape;187;p5"/>
            <p:cNvSpPr txBox="1"/>
            <p:nvPr/>
          </p:nvSpPr>
          <p:spPr>
            <a:xfrm>
              <a:off x="429510" y="182813"/>
              <a:ext cx="347922" cy="765116"/>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b="1" i="0" lang="en-US" sz="3429" u="none" cap="none" strike="noStrike">
                  <a:solidFill>
                    <a:srgbClr val="FFFFFF"/>
                  </a:solidFill>
                  <a:latin typeface="Bricolage Grotesque"/>
                  <a:ea typeface="Bricolage Grotesque"/>
                  <a:cs typeface="Bricolage Grotesque"/>
                  <a:sym typeface="Bricolage Grotesque"/>
                </a:rPr>
                <a:t>2</a:t>
              </a:r>
              <a:endParaRPr/>
            </a:p>
          </p:txBody>
        </p:sp>
      </p:grpSp>
      <p:sp>
        <p:nvSpPr>
          <p:cNvPr id="188" name="Google Shape;188;p5"/>
          <p:cNvSpPr txBox="1"/>
          <p:nvPr/>
        </p:nvSpPr>
        <p:spPr>
          <a:xfrm>
            <a:off x="9894847" y="6974352"/>
            <a:ext cx="6154816" cy="1726636"/>
          </a:xfrm>
          <a:prstGeom prst="rect">
            <a:avLst/>
          </a:prstGeom>
          <a:noFill/>
          <a:ln>
            <a:noFill/>
          </a:ln>
        </p:spPr>
        <p:txBody>
          <a:bodyPr anchorCtr="0" anchor="t" bIns="0" lIns="0" spcFirstLastPara="1" rIns="0" wrap="square" tIns="0">
            <a:spAutoFit/>
          </a:bodyPr>
          <a:lstStyle/>
          <a:p>
            <a:pPr indent="0" lvl="0" marL="0" marR="0" rtl="0" algn="just">
              <a:lnSpc>
                <a:spcPct val="139991"/>
              </a:lnSpc>
              <a:spcBef>
                <a:spcPts val="0"/>
              </a:spcBef>
              <a:spcAft>
                <a:spcPts val="0"/>
              </a:spcAft>
              <a:buNone/>
            </a:pPr>
            <a:r>
              <a:rPr b="0" i="0" lang="en-US" sz="2483" u="none" cap="none" strike="noStrike">
                <a:solidFill>
                  <a:srgbClr val="23185B"/>
                </a:solidFill>
                <a:latin typeface="Bricolage Grotesque"/>
                <a:ea typeface="Bricolage Grotesque"/>
                <a:cs typeface="Bricolage Grotesque"/>
                <a:sym typeface="Bricolage Grotesque"/>
              </a:rPr>
              <a:t>Cung cấp các thông tin tổng quan về điểm chuẩn của các trường đại học tại Việt Nam theo các phương thức xét tuyển từ năm 2018-2023</a:t>
            </a:r>
            <a:endParaRPr/>
          </a:p>
        </p:txBody>
      </p:sp>
      <p:sp>
        <p:nvSpPr>
          <p:cNvPr id="189" name="Google Shape;189;p5"/>
          <p:cNvSpPr txBox="1"/>
          <p:nvPr/>
        </p:nvSpPr>
        <p:spPr>
          <a:xfrm>
            <a:off x="15145907" y="5302373"/>
            <a:ext cx="260941" cy="592887"/>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b="1" i="0" lang="en-US" sz="3429" u="none" cap="none" strike="noStrike">
                <a:solidFill>
                  <a:srgbClr val="FFFFFF"/>
                </a:solidFill>
                <a:latin typeface="Bricolage Grotesque"/>
                <a:ea typeface="Bricolage Grotesque"/>
                <a:cs typeface="Bricolage Grotesque"/>
                <a:sym typeface="Bricolage Grotesque"/>
              </a:rPr>
              <a:t>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grpSp>
        <p:nvGrpSpPr>
          <p:cNvPr id="1838" name="Google Shape;1838;p50"/>
          <p:cNvGrpSpPr/>
          <p:nvPr/>
        </p:nvGrpSpPr>
        <p:grpSpPr>
          <a:xfrm>
            <a:off x="-774243" y="1126443"/>
            <a:ext cx="6111589" cy="7989748"/>
            <a:chOff x="0" y="-38100"/>
            <a:chExt cx="1609637" cy="2104296"/>
          </a:xfrm>
        </p:grpSpPr>
        <p:sp>
          <p:nvSpPr>
            <p:cNvPr id="1839" name="Google Shape;1839;p50"/>
            <p:cNvSpPr/>
            <p:nvPr/>
          </p:nvSpPr>
          <p:spPr>
            <a:xfrm>
              <a:off x="0" y="0"/>
              <a:ext cx="1609637" cy="2066196"/>
            </a:xfrm>
            <a:custGeom>
              <a:rect b="b" l="l" r="r" t="t"/>
              <a:pathLst>
                <a:path extrusionOk="0" h="2066196" w="1609637">
                  <a:moveTo>
                    <a:pt x="64605" y="0"/>
                  </a:moveTo>
                  <a:lnTo>
                    <a:pt x="1545032" y="0"/>
                  </a:lnTo>
                  <a:cubicBezTo>
                    <a:pt x="1562166" y="0"/>
                    <a:pt x="1578599" y="6807"/>
                    <a:pt x="1590714" y="18922"/>
                  </a:cubicBezTo>
                  <a:cubicBezTo>
                    <a:pt x="1602830" y="31038"/>
                    <a:pt x="1609637" y="47471"/>
                    <a:pt x="1609637" y="64605"/>
                  </a:cubicBezTo>
                  <a:lnTo>
                    <a:pt x="1609637" y="2001591"/>
                  </a:lnTo>
                  <a:cubicBezTo>
                    <a:pt x="1609637" y="2018725"/>
                    <a:pt x="1602830" y="2035158"/>
                    <a:pt x="1590714" y="2047273"/>
                  </a:cubicBezTo>
                  <a:cubicBezTo>
                    <a:pt x="1578599" y="2059389"/>
                    <a:pt x="1562166" y="2066196"/>
                    <a:pt x="1545032" y="2066196"/>
                  </a:cubicBezTo>
                  <a:lnTo>
                    <a:pt x="64605" y="2066196"/>
                  </a:lnTo>
                  <a:cubicBezTo>
                    <a:pt x="47471" y="2066196"/>
                    <a:pt x="31038" y="2059389"/>
                    <a:pt x="18922" y="2047273"/>
                  </a:cubicBezTo>
                  <a:cubicBezTo>
                    <a:pt x="6807" y="2035158"/>
                    <a:pt x="0" y="2018725"/>
                    <a:pt x="0" y="2001591"/>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0"/>
            <p:cNvSpPr txBox="1"/>
            <p:nvPr/>
          </p:nvSpPr>
          <p:spPr>
            <a:xfrm>
              <a:off x="0" y="-38100"/>
              <a:ext cx="1609637" cy="2104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841" name="Google Shape;1841;p50"/>
          <p:cNvGrpSpPr/>
          <p:nvPr/>
        </p:nvGrpSpPr>
        <p:grpSpPr>
          <a:xfrm>
            <a:off x="-199285" y="2074360"/>
            <a:ext cx="4941181" cy="866626"/>
            <a:chOff x="0" y="-47625"/>
            <a:chExt cx="1301381" cy="228247"/>
          </a:xfrm>
        </p:grpSpPr>
        <p:sp>
          <p:nvSpPr>
            <p:cNvPr id="1842" name="Google Shape;1842;p50"/>
            <p:cNvSpPr/>
            <p:nvPr/>
          </p:nvSpPr>
          <p:spPr>
            <a:xfrm>
              <a:off x="0" y="0"/>
              <a:ext cx="1301381" cy="180622"/>
            </a:xfrm>
            <a:custGeom>
              <a:rect b="b" l="l" r="r" t="t"/>
              <a:pathLst>
                <a:path extrusionOk="0" h="180622" w="1301381">
                  <a:moveTo>
                    <a:pt x="26636" y="0"/>
                  </a:moveTo>
                  <a:lnTo>
                    <a:pt x="1274745" y="0"/>
                  </a:lnTo>
                  <a:cubicBezTo>
                    <a:pt x="1281810" y="0"/>
                    <a:pt x="1288585" y="2806"/>
                    <a:pt x="1293580" y="7801"/>
                  </a:cubicBezTo>
                  <a:cubicBezTo>
                    <a:pt x="1298575" y="12797"/>
                    <a:pt x="1301381" y="19572"/>
                    <a:pt x="1301381" y="26636"/>
                  </a:cubicBezTo>
                  <a:lnTo>
                    <a:pt x="1301381" y="153986"/>
                  </a:lnTo>
                  <a:cubicBezTo>
                    <a:pt x="1301381" y="168697"/>
                    <a:pt x="1289456" y="180622"/>
                    <a:pt x="1274745" y="180622"/>
                  </a:cubicBezTo>
                  <a:lnTo>
                    <a:pt x="26636" y="180622"/>
                  </a:lnTo>
                  <a:cubicBezTo>
                    <a:pt x="11925" y="180622"/>
                    <a:pt x="0" y="168697"/>
                    <a:pt x="0" y="153986"/>
                  </a:cubicBezTo>
                  <a:lnTo>
                    <a:pt x="0" y="26636"/>
                  </a:lnTo>
                  <a:cubicBezTo>
                    <a:pt x="0" y="11925"/>
                    <a:pt x="11925" y="0"/>
                    <a:pt x="26636"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0"/>
            <p:cNvSpPr txBox="1"/>
            <p:nvPr/>
          </p:nvSpPr>
          <p:spPr>
            <a:xfrm>
              <a:off x="0" y="-47625"/>
              <a:ext cx="1301381"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844" name="Google Shape;1844;p50"/>
          <p:cNvGrpSpPr/>
          <p:nvPr/>
        </p:nvGrpSpPr>
        <p:grpSpPr>
          <a:xfrm>
            <a:off x="-178794" y="2817308"/>
            <a:ext cx="4920691" cy="809477"/>
            <a:chOff x="0" y="-47625"/>
            <a:chExt cx="1295984" cy="213195"/>
          </a:xfrm>
        </p:grpSpPr>
        <p:sp>
          <p:nvSpPr>
            <p:cNvPr id="1845" name="Google Shape;1845;p50"/>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0"/>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847" name="Google Shape;1847;p50"/>
          <p:cNvGrpSpPr/>
          <p:nvPr/>
        </p:nvGrpSpPr>
        <p:grpSpPr>
          <a:xfrm>
            <a:off x="-199285" y="3512633"/>
            <a:ext cx="4920691" cy="809477"/>
            <a:chOff x="0" y="-47625"/>
            <a:chExt cx="1295984" cy="213195"/>
          </a:xfrm>
        </p:grpSpPr>
        <p:sp>
          <p:nvSpPr>
            <p:cNvPr id="1848" name="Google Shape;1848;p50"/>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0"/>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850" name="Google Shape;1850;p50"/>
          <p:cNvGrpSpPr/>
          <p:nvPr/>
        </p:nvGrpSpPr>
        <p:grpSpPr>
          <a:xfrm>
            <a:off x="-199285" y="4217484"/>
            <a:ext cx="4920691" cy="847576"/>
            <a:chOff x="0" y="-47625"/>
            <a:chExt cx="1295984" cy="223230"/>
          </a:xfrm>
        </p:grpSpPr>
        <p:sp>
          <p:nvSpPr>
            <p:cNvPr id="1851" name="Google Shape;1851;p50"/>
            <p:cNvSpPr/>
            <p:nvPr/>
          </p:nvSpPr>
          <p:spPr>
            <a:xfrm>
              <a:off x="0" y="0"/>
              <a:ext cx="1295984" cy="175605"/>
            </a:xfrm>
            <a:custGeom>
              <a:rect b="b" l="l" r="r" t="t"/>
              <a:pathLst>
                <a:path extrusionOk="0" h="175605" w="1295984">
                  <a:moveTo>
                    <a:pt x="26747" y="0"/>
                  </a:moveTo>
                  <a:lnTo>
                    <a:pt x="1269238" y="0"/>
                  </a:lnTo>
                  <a:cubicBezTo>
                    <a:pt x="1276331" y="0"/>
                    <a:pt x="1283134" y="2818"/>
                    <a:pt x="1288151" y="7834"/>
                  </a:cubicBezTo>
                  <a:cubicBezTo>
                    <a:pt x="1293167" y="12850"/>
                    <a:pt x="1295984" y="19653"/>
                    <a:pt x="1295984" y="26747"/>
                  </a:cubicBezTo>
                  <a:lnTo>
                    <a:pt x="1295984" y="148858"/>
                  </a:lnTo>
                  <a:cubicBezTo>
                    <a:pt x="1295984" y="163630"/>
                    <a:pt x="1284010" y="175605"/>
                    <a:pt x="1269238" y="175605"/>
                  </a:cubicBezTo>
                  <a:lnTo>
                    <a:pt x="26747" y="175605"/>
                  </a:lnTo>
                  <a:cubicBezTo>
                    <a:pt x="11975" y="175605"/>
                    <a:pt x="0" y="163630"/>
                    <a:pt x="0" y="148858"/>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0"/>
            <p:cNvSpPr txBox="1"/>
            <p:nvPr/>
          </p:nvSpPr>
          <p:spPr>
            <a:xfrm>
              <a:off x="0" y="-47625"/>
              <a:ext cx="1295984"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853" name="Google Shape;1853;p50"/>
          <p:cNvGrpSpPr/>
          <p:nvPr/>
        </p:nvGrpSpPr>
        <p:grpSpPr>
          <a:xfrm>
            <a:off x="-199285" y="5646234"/>
            <a:ext cx="4920691" cy="828526"/>
            <a:chOff x="0" y="-47625"/>
            <a:chExt cx="1295984" cy="218213"/>
          </a:xfrm>
        </p:grpSpPr>
        <p:sp>
          <p:nvSpPr>
            <p:cNvPr id="1854" name="Google Shape;1854;p50"/>
            <p:cNvSpPr/>
            <p:nvPr/>
          </p:nvSpPr>
          <p:spPr>
            <a:xfrm>
              <a:off x="0" y="0"/>
              <a:ext cx="1295984" cy="170588"/>
            </a:xfrm>
            <a:custGeom>
              <a:rect b="b" l="l" r="r" t="t"/>
              <a:pathLst>
                <a:path extrusionOk="0" h="170588" w="1295984">
                  <a:moveTo>
                    <a:pt x="26747" y="0"/>
                  </a:moveTo>
                  <a:lnTo>
                    <a:pt x="1269238" y="0"/>
                  </a:lnTo>
                  <a:cubicBezTo>
                    <a:pt x="1276331" y="0"/>
                    <a:pt x="1283134" y="2818"/>
                    <a:pt x="1288151" y="7834"/>
                  </a:cubicBezTo>
                  <a:cubicBezTo>
                    <a:pt x="1293167" y="12850"/>
                    <a:pt x="1295984" y="19653"/>
                    <a:pt x="1295984" y="26747"/>
                  </a:cubicBezTo>
                  <a:lnTo>
                    <a:pt x="1295984" y="143841"/>
                  </a:lnTo>
                  <a:cubicBezTo>
                    <a:pt x="1295984" y="158613"/>
                    <a:pt x="1284010" y="170588"/>
                    <a:pt x="1269238" y="170588"/>
                  </a:cubicBezTo>
                  <a:lnTo>
                    <a:pt x="26747" y="170588"/>
                  </a:lnTo>
                  <a:cubicBezTo>
                    <a:pt x="11975" y="170588"/>
                    <a:pt x="0" y="158613"/>
                    <a:pt x="0" y="143841"/>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0"/>
            <p:cNvSpPr txBox="1"/>
            <p:nvPr/>
          </p:nvSpPr>
          <p:spPr>
            <a:xfrm>
              <a:off x="0" y="-47625"/>
              <a:ext cx="1295984"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856" name="Google Shape;1856;p50"/>
          <p:cNvGrpSpPr/>
          <p:nvPr/>
        </p:nvGrpSpPr>
        <p:grpSpPr>
          <a:xfrm>
            <a:off x="-199285" y="6360609"/>
            <a:ext cx="4941181" cy="861863"/>
            <a:chOff x="0" y="-47625"/>
            <a:chExt cx="1301381" cy="226993"/>
          </a:xfrm>
        </p:grpSpPr>
        <p:sp>
          <p:nvSpPr>
            <p:cNvPr id="1857" name="Google Shape;1857;p50"/>
            <p:cNvSpPr/>
            <p:nvPr/>
          </p:nvSpPr>
          <p:spPr>
            <a:xfrm>
              <a:off x="0" y="0"/>
              <a:ext cx="1301381" cy="179368"/>
            </a:xfrm>
            <a:custGeom>
              <a:rect b="b" l="l" r="r" t="t"/>
              <a:pathLst>
                <a:path extrusionOk="0" h="179368" w="1301381">
                  <a:moveTo>
                    <a:pt x="26636" y="0"/>
                  </a:moveTo>
                  <a:lnTo>
                    <a:pt x="1274745" y="0"/>
                  </a:lnTo>
                  <a:cubicBezTo>
                    <a:pt x="1281810" y="0"/>
                    <a:pt x="1288585" y="2806"/>
                    <a:pt x="1293580" y="7801"/>
                  </a:cubicBezTo>
                  <a:cubicBezTo>
                    <a:pt x="1298575" y="12797"/>
                    <a:pt x="1301381" y="19572"/>
                    <a:pt x="1301381" y="26636"/>
                  </a:cubicBezTo>
                  <a:lnTo>
                    <a:pt x="1301381" y="152732"/>
                  </a:lnTo>
                  <a:cubicBezTo>
                    <a:pt x="1301381" y="167443"/>
                    <a:pt x="1289456" y="179368"/>
                    <a:pt x="1274745" y="179368"/>
                  </a:cubicBezTo>
                  <a:lnTo>
                    <a:pt x="26636" y="179368"/>
                  </a:lnTo>
                  <a:cubicBezTo>
                    <a:pt x="19572" y="179368"/>
                    <a:pt x="12797" y="176562"/>
                    <a:pt x="7801" y="171566"/>
                  </a:cubicBezTo>
                  <a:cubicBezTo>
                    <a:pt x="2806" y="166571"/>
                    <a:pt x="0" y="159796"/>
                    <a:pt x="0" y="152732"/>
                  </a:cubicBezTo>
                  <a:lnTo>
                    <a:pt x="0" y="26636"/>
                  </a:lnTo>
                  <a:cubicBezTo>
                    <a:pt x="0" y="11925"/>
                    <a:pt x="11925" y="0"/>
                    <a:pt x="26636"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0"/>
            <p:cNvSpPr txBox="1"/>
            <p:nvPr/>
          </p:nvSpPr>
          <p:spPr>
            <a:xfrm>
              <a:off x="0" y="-47625"/>
              <a:ext cx="1301381"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859" name="Google Shape;1859;p50"/>
          <p:cNvGrpSpPr/>
          <p:nvPr/>
        </p:nvGrpSpPr>
        <p:grpSpPr>
          <a:xfrm>
            <a:off x="-199285" y="7098796"/>
            <a:ext cx="4920691" cy="899963"/>
            <a:chOff x="0" y="-47625"/>
            <a:chExt cx="1295984" cy="237027"/>
          </a:xfrm>
        </p:grpSpPr>
        <p:sp>
          <p:nvSpPr>
            <p:cNvPr id="1860" name="Google Shape;1860;p50"/>
            <p:cNvSpPr/>
            <p:nvPr/>
          </p:nvSpPr>
          <p:spPr>
            <a:xfrm>
              <a:off x="0" y="0"/>
              <a:ext cx="1295984" cy="189402"/>
            </a:xfrm>
            <a:custGeom>
              <a:rect b="b" l="l" r="r" t="t"/>
              <a:pathLst>
                <a:path extrusionOk="0" h="189402" w="1295984">
                  <a:moveTo>
                    <a:pt x="26747" y="0"/>
                  </a:moveTo>
                  <a:lnTo>
                    <a:pt x="1269238" y="0"/>
                  </a:lnTo>
                  <a:cubicBezTo>
                    <a:pt x="1276331" y="0"/>
                    <a:pt x="1283134" y="2818"/>
                    <a:pt x="1288151" y="7834"/>
                  </a:cubicBezTo>
                  <a:cubicBezTo>
                    <a:pt x="1293167" y="12850"/>
                    <a:pt x="1295984" y="19653"/>
                    <a:pt x="1295984" y="26747"/>
                  </a:cubicBezTo>
                  <a:lnTo>
                    <a:pt x="1295984" y="162656"/>
                  </a:lnTo>
                  <a:cubicBezTo>
                    <a:pt x="1295984" y="177428"/>
                    <a:pt x="1284010" y="189402"/>
                    <a:pt x="1269238" y="189402"/>
                  </a:cubicBezTo>
                  <a:lnTo>
                    <a:pt x="26747" y="189402"/>
                  </a:lnTo>
                  <a:cubicBezTo>
                    <a:pt x="11975" y="189402"/>
                    <a:pt x="0" y="177428"/>
                    <a:pt x="0" y="162656"/>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0"/>
            <p:cNvSpPr txBox="1"/>
            <p:nvPr/>
          </p:nvSpPr>
          <p:spPr>
            <a:xfrm>
              <a:off x="0" y="-47625"/>
              <a:ext cx="1295984"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sp>
        <p:nvSpPr>
          <p:cNvPr id="1862" name="Google Shape;1862;p50"/>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sp>
        <p:nvSpPr>
          <p:cNvPr id="1863" name="Google Shape;1863;p50"/>
          <p:cNvSpPr/>
          <p:nvPr/>
        </p:nvSpPr>
        <p:spPr>
          <a:xfrm>
            <a:off x="6442258" y="206687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grpSp>
        <p:nvGrpSpPr>
          <p:cNvPr id="1864" name="Google Shape;1864;p50"/>
          <p:cNvGrpSpPr/>
          <p:nvPr/>
        </p:nvGrpSpPr>
        <p:grpSpPr>
          <a:xfrm>
            <a:off x="-774243" y="1126443"/>
            <a:ext cx="6111589" cy="8131857"/>
            <a:chOff x="0" y="-38100"/>
            <a:chExt cx="1609637" cy="2141724"/>
          </a:xfrm>
        </p:grpSpPr>
        <p:sp>
          <p:nvSpPr>
            <p:cNvPr id="1865" name="Google Shape;1865;p50"/>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0"/>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867" name="Google Shape;1867;p50"/>
          <p:cNvGrpSpPr/>
          <p:nvPr/>
        </p:nvGrpSpPr>
        <p:grpSpPr>
          <a:xfrm>
            <a:off x="507474" y="2096010"/>
            <a:ext cx="4030193" cy="866626"/>
            <a:chOff x="0" y="-47625"/>
            <a:chExt cx="1061450" cy="228247"/>
          </a:xfrm>
        </p:grpSpPr>
        <p:sp>
          <p:nvSpPr>
            <p:cNvPr id="1868" name="Google Shape;1868;p50"/>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0"/>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870" name="Google Shape;1870;p50"/>
          <p:cNvGrpSpPr/>
          <p:nvPr/>
        </p:nvGrpSpPr>
        <p:grpSpPr>
          <a:xfrm>
            <a:off x="507474" y="2838959"/>
            <a:ext cx="4030193" cy="809477"/>
            <a:chOff x="0" y="-47625"/>
            <a:chExt cx="1061450" cy="213195"/>
          </a:xfrm>
        </p:grpSpPr>
        <p:sp>
          <p:nvSpPr>
            <p:cNvPr id="1871" name="Google Shape;1871;p50"/>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0"/>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873" name="Google Shape;1873;p50"/>
          <p:cNvGrpSpPr/>
          <p:nvPr/>
        </p:nvGrpSpPr>
        <p:grpSpPr>
          <a:xfrm>
            <a:off x="507474" y="3534284"/>
            <a:ext cx="4009702" cy="809477"/>
            <a:chOff x="0" y="-47625"/>
            <a:chExt cx="1056053" cy="213195"/>
          </a:xfrm>
        </p:grpSpPr>
        <p:sp>
          <p:nvSpPr>
            <p:cNvPr id="1874" name="Google Shape;1874;p50"/>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0"/>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876" name="Google Shape;1876;p50"/>
          <p:cNvGrpSpPr/>
          <p:nvPr/>
        </p:nvGrpSpPr>
        <p:grpSpPr>
          <a:xfrm>
            <a:off x="507474" y="4239134"/>
            <a:ext cx="4009702" cy="847576"/>
            <a:chOff x="0" y="-47625"/>
            <a:chExt cx="1056053" cy="223230"/>
          </a:xfrm>
        </p:grpSpPr>
        <p:sp>
          <p:nvSpPr>
            <p:cNvPr id="1877" name="Google Shape;1877;p50"/>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0"/>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879" name="Google Shape;1879;p50"/>
          <p:cNvGrpSpPr/>
          <p:nvPr/>
        </p:nvGrpSpPr>
        <p:grpSpPr>
          <a:xfrm>
            <a:off x="507474" y="4963034"/>
            <a:ext cx="4030193" cy="828526"/>
            <a:chOff x="0" y="-47625"/>
            <a:chExt cx="1061450" cy="218213"/>
          </a:xfrm>
        </p:grpSpPr>
        <p:sp>
          <p:nvSpPr>
            <p:cNvPr id="1880" name="Google Shape;1880;p50"/>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0"/>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882" name="Google Shape;1882;p50"/>
          <p:cNvGrpSpPr/>
          <p:nvPr/>
        </p:nvGrpSpPr>
        <p:grpSpPr>
          <a:xfrm>
            <a:off x="507474" y="5677409"/>
            <a:ext cx="4050684" cy="861863"/>
            <a:chOff x="0" y="-47625"/>
            <a:chExt cx="1066847" cy="226993"/>
          </a:xfrm>
        </p:grpSpPr>
        <p:sp>
          <p:nvSpPr>
            <p:cNvPr id="1883" name="Google Shape;1883;p50"/>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0"/>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885" name="Google Shape;1885;p50"/>
          <p:cNvGrpSpPr/>
          <p:nvPr/>
        </p:nvGrpSpPr>
        <p:grpSpPr>
          <a:xfrm>
            <a:off x="507474" y="6415597"/>
            <a:ext cx="4030193" cy="899963"/>
            <a:chOff x="0" y="-47625"/>
            <a:chExt cx="1061450" cy="237027"/>
          </a:xfrm>
        </p:grpSpPr>
        <p:sp>
          <p:nvSpPr>
            <p:cNvPr id="1886" name="Google Shape;1886;p50"/>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0"/>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888" name="Google Shape;1888;p50"/>
          <p:cNvGrpSpPr/>
          <p:nvPr/>
        </p:nvGrpSpPr>
        <p:grpSpPr>
          <a:xfrm>
            <a:off x="507474" y="7191883"/>
            <a:ext cx="4050684" cy="809477"/>
            <a:chOff x="0" y="-47625"/>
            <a:chExt cx="1066847" cy="213195"/>
          </a:xfrm>
        </p:grpSpPr>
        <p:sp>
          <p:nvSpPr>
            <p:cNvPr id="1889" name="Google Shape;1889;p50"/>
            <p:cNvSpPr/>
            <p:nvPr/>
          </p:nvSpPr>
          <p:spPr>
            <a:xfrm>
              <a:off x="0" y="0"/>
              <a:ext cx="1066847" cy="165570"/>
            </a:xfrm>
            <a:custGeom>
              <a:rect b="b" l="l" r="r" t="t"/>
              <a:pathLst>
                <a:path extrusionOk="0" h="165570" w="1066847">
                  <a:moveTo>
                    <a:pt x="32491" y="0"/>
                  </a:moveTo>
                  <a:lnTo>
                    <a:pt x="1034355" y="0"/>
                  </a:lnTo>
                  <a:cubicBezTo>
                    <a:pt x="1052300" y="0"/>
                    <a:pt x="1066847" y="14547"/>
                    <a:pt x="1066847" y="32491"/>
                  </a:cubicBezTo>
                  <a:lnTo>
                    <a:pt x="1066847" y="133079"/>
                  </a:lnTo>
                  <a:cubicBezTo>
                    <a:pt x="1066847" y="151023"/>
                    <a:pt x="1052300" y="165570"/>
                    <a:pt x="1034355" y="165570"/>
                  </a:cubicBezTo>
                  <a:lnTo>
                    <a:pt x="32491" y="165570"/>
                  </a:lnTo>
                  <a:cubicBezTo>
                    <a:pt x="14547" y="165570"/>
                    <a:pt x="0" y="151023"/>
                    <a:pt x="0" y="133079"/>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0"/>
            <p:cNvSpPr txBox="1"/>
            <p:nvPr/>
          </p:nvSpPr>
          <p:spPr>
            <a:xfrm>
              <a:off x="0" y="-47625"/>
              <a:ext cx="1066847"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grpSp>
        <p:nvGrpSpPr>
          <p:cNvPr id="1891" name="Google Shape;1891;p50"/>
          <p:cNvGrpSpPr/>
          <p:nvPr/>
        </p:nvGrpSpPr>
        <p:grpSpPr>
          <a:xfrm>
            <a:off x="507474" y="7944359"/>
            <a:ext cx="4030193" cy="899963"/>
            <a:chOff x="0" y="-47625"/>
            <a:chExt cx="1061450" cy="237027"/>
          </a:xfrm>
        </p:grpSpPr>
        <p:sp>
          <p:nvSpPr>
            <p:cNvPr id="1892" name="Google Shape;1892;p50"/>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0"/>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sp>
        <p:nvSpPr>
          <p:cNvPr id="1894" name="Google Shape;1894;p50"/>
          <p:cNvSpPr txBox="1"/>
          <p:nvPr/>
        </p:nvSpPr>
        <p:spPr>
          <a:xfrm>
            <a:off x="7192905" y="2060043"/>
            <a:ext cx="8854305" cy="27895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Công cụ Q&amp;A và Copilot tích hợp sẵn trong Power BI</a:t>
            </a:r>
            <a:endParaRPr/>
          </a:p>
          <a:p>
            <a:pPr indent="0" lvl="0" marL="0" marR="0" rtl="0" algn="l">
              <a:lnSpc>
                <a:spcPct val="140000"/>
              </a:lnSpc>
              <a:spcBef>
                <a:spcPts val="0"/>
              </a:spcBef>
              <a:spcAft>
                <a:spcPts val="0"/>
              </a:spcAft>
              <a:buNone/>
            </a:pPr>
            <a:r>
              <a:t/>
            </a:r>
            <a:endParaRPr b="1"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Lựa chọn này khắc phục nhược điểm của hai công cụ trước: hiểu dữ liệu riêng tư, hỗ trợ đa ngôn ngữ, trả lời câu hỏi phức tạp và cập nhật thông tin mới. Tuy nhiên, đây là bản preview của Power BI và yêu cầu tài khoản Premium. Do giới hạn tài chính, nhóm chỉ sử dụng công cụ Q&amp;A cơ bản của Power BI.</a:t>
            </a:r>
            <a:endParaRPr/>
          </a:p>
        </p:txBody>
      </p:sp>
      <p:sp>
        <p:nvSpPr>
          <p:cNvPr id="1895" name="Google Shape;1895;p50"/>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896" name="Google Shape;1896;p50"/>
          <p:cNvGrpSpPr/>
          <p:nvPr/>
        </p:nvGrpSpPr>
        <p:grpSpPr>
          <a:xfrm>
            <a:off x="-199285" y="7187120"/>
            <a:ext cx="5758397" cy="885677"/>
            <a:chOff x="0" y="-47625"/>
            <a:chExt cx="1516615" cy="233264"/>
          </a:xfrm>
        </p:grpSpPr>
        <p:sp>
          <p:nvSpPr>
            <p:cNvPr id="1897" name="Google Shape;1897;p50"/>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0"/>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grpSp>
        <p:nvGrpSpPr>
          <p:cNvPr id="1903" name="Google Shape;1903;p51"/>
          <p:cNvGrpSpPr/>
          <p:nvPr/>
        </p:nvGrpSpPr>
        <p:grpSpPr>
          <a:xfrm>
            <a:off x="-774243" y="1126443"/>
            <a:ext cx="6111589" cy="7989748"/>
            <a:chOff x="0" y="-38100"/>
            <a:chExt cx="1609637" cy="2104296"/>
          </a:xfrm>
        </p:grpSpPr>
        <p:sp>
          <p:nvSpPr>
            <p:cNvPr id="1904" name="Google Shape;1904;p51"/>
            <p:cNvSpPr/>
            <p:nvPr/>
          </p:nvSpPr>
          <p:spPr>
            <a:xfrm>
              <a:off x="0" y="0"/>
              <a:ext cx="1609637" cy="2066196"/>
            </a:xfrm>
            <a:custGeom>
              <a:rect b="b" l="l" r="r" t="t"/>
              <a:pathLst>
                <a:path extrusionOk="0" h="2066196" w="1609637">
                  <a:moveTo>
                    <a:pt x="64605" y="0"/>
                  </a:moveTo>
                  <a:lnTo>
                    <a:pt x="1545032" y="0"/>
                  </a:lnTo>
                  <a:cubicBezTo>
                    <a:pt x="1562166" y="0"/>
                    <a:pt x="1578599" y="6807"/>
                    <a:pt x="1590714" y="18922"/>
                  </a:cubicBezTo>
                  <a:cubicBezTo>
                    <a:pt x="1602830" y="31038"/>
                    <a:pt x="1609637" y="47471"/>
                    <a:pt x="1609637" y="64605"/>
                  </a:cubicBezTo>
                  <a:lnTo>
                    <a:pt x="1609637" y="2001591"/>
                  </a:lnTo>
                  <a:cubicBezTo>
                    <a:pt x="1609637" y="2018725"/>
                    <a:pt x="1602830" y="2035158"/>
                    <a:pt x="1590714" y="2047273"/>
                  </a:cubicBezTo>
                  <a:cubicBezTo>
                    <a:pt x="1578599" y="2059389"/>
                    <a:pt x="1562166" y="2066196"/>
                    <a:pt x="1545032" y="2066196"/>
                  </a:cubicBezTo>
                  <a:lnTo>
                    <a:pt x="64605" y="2066196"/>
                  </a:lnTo>
                  <a:cubicBezTo>
                    <a:pt x="47471" y="2066196"/>
                    <a:pt x="31038" y="2059389"/>
                    <a:pt x="18922" y="2047273"/>
                  </a:cubicBezTo>
                  <a:cubicBezTo>
                    <a:pt x="6807" y="2035158"/>
                    <a:pt x="0" y="2018725"/>
                    <a:pt x="0" y="2001591"/>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1"/>
            <p:cNvSpPr txBox="1"/>
            <p:nvPr/>
          </p:nvSpPr>
          <p:spPr>
            <a:xfrm>
              <a:off x="0" y="-38100"/>
              <a:ext cx="1609637" cy="2104296"/>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906" name="Google Shape;1906;p51"/>
          <p:cNvGrpSpPr/>
          <p:nvPr/>
        </p:nvGrpSpPr>
        <p:grpSpPr>
          <a:xfrm>
            <a:off x="-199285" y="2074360"/>
            <a:ext cx="4941181" cy="866626"/>
            <a:chOff x="0" y="-47625"/>
            <a:chExt cx="1301381" cy="228247"/>
          </a:xfrm>
        </p:grpSpPr>
        <p:sp>
          <p:nvSpPr>
            <p:cNvPr id="1907" name="Google Shape;1907;p51"/>
            <p:cNvSpPr/>
            <p:nvPr/>
          </p:nvSpPr>
          <p:spPr>
            <a:xfrm>
              <a:off x="0" y="0"/>
              <a:ext cx="1301381" cy="180622"/>
            </a:xfrm>
            <a:custGeom>
              <a:rect b="b" l="l" r="r" t="t"/>
              <a:pathLst>
                <a:path extrusionOk="0" h="180622" w="1301381">
                  <a:moveTo>
                    <a:pt x="26636" y="0"/>
                  </a:moveTo>
                  <a:lnTo>
                    <a:pt x="1274745" y="0"/>
                  </a:lnTo>
                  <a:cubicBezTo>
                    <a:pt x="1281810" y="0"/>
                    <a:pt x="1288585" y="2806"/>
                    <a:pt x="1293580" y="7801"/>
                  </a:cubicBezTo>
                  <a:cubicBezTo>
                    <a:pt x="1298575" y="12797"/>
                    <a:pt x="1301381" y="19572"/>
                    <a:pt x="1301381" y="26636"/>
                  </a:cubicBezTo>
                  <a:lnTo>
                    <a:pt x="1301381" y="153986"/>
                  </a:lnTo>
                  <a:cubicBezTo>
                    <a:pt x="1301381" y="168697"/>
                    <a:pt x="1289456" y="180622"/>
                    <a:pt x="1274745" y="180622"/>
                  </a:cubicBezTo>
                  <a:lnTo>
                    <a:pt x="26636" y="180622"/>
                  </a:lnTo>
                  <a:cubicBezTo>
                    <a:pt x="11925" y="180622"/>
                    <a:pt x="0" y="168697"/>
                    <a:pt x="0" y="153986"/>
                  </a:cubicBezTo>
                  <a:lnTo>
                    <a:pt x="0" y="26636"/>
                  </a:lnTo>
                  <a:cubicBezTo>
                    <a:pt x="0" y="11925"/>
                    <a:pt x="11925" y="0"/>
                    <a:pt x="26636"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1"/>
            <p:cNvSpPr txBox="1"/>
            <p:nvPr/>
          </p:nvSpPr>
          <p:spPr>
            <a:xfrm>
              <a:off x="0" y="-47625"/>
              <a:ext cx="1301381"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909" name="Google Shape;1909;p51"/>
          <p:cNvGrpSpPr/>
          <p:nvPr/>
        </p:nvGrpSpPr>
        <p:grpSpPr>
          <a:xfrm>
            <a:off x="-178794" y="2817308"/>
            <a:ext cx="4920691" cy="809477"/>
            <a:chOff x="0" y="-47625"/>
            <a:chExt cx="1295984" cy="213195"/>
          </a:xfrm>
        </p:grpSpPr>
        <p:sp>
          <p:nvSpPr>
            <p:cNvPr id="1910" name="Google Shape;1910;p51"/>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1"/>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912" name="Google Shape;1912;p51"/>
          <p:cNvGrpSpPr/>
          <p:nvPr/>
        </p:nvGrpSpPr>
        <p:grpSpPr>
          <a:xfrm>
            <a:off x="-199285" y="3512633"/>
            <a:ext cx="4920691" cy="809477"/>
            <a:chOff x="0" y="-47625"/>
            <a:chExt cx="1295984" cy="213195"/>
          </a:xfrm>
        </p:grpSpPr>
        <p:sp>
          <p:nvSpPr>
            <p:cNvPr id="1913" name="Google Shape;1913;p51"/>
            <p:cNvSpPr/>
            <p:nvPr/>
          </p:nvSpPr>
          <p:spPr>
            <a:xfrm>
              <a:off x="0" y="0"/>
              <a:ext cx="1295984" cy="165570"/>
            </a:xfrm>
            <a:custGeom>
              <a:rect b="b" l="l" r="r" t="t"/>
              <a:pathLst>
                <a:path extrusionOk="0" h="165570" w="1295984">
                  <a:moveTo>
                    <a:pt x="26747" y="0"/>
                  </a:moveTo>
                  <a:lnTo>
                    <a:pt x="1269238" y="0"/>
                  </a:lnTo>
                  <a:cubicBezTo>
                    <a:pt x="1276331" y="0"/>
                    <a:pt x="1283134" y="2818"/>
                    <a:pt x="1288151" y="7834"/>
                  </a:cubicBezTo>
                  <a:cubicBezTo>
                    <a:pt x="1293167" y="12850"/>
                    <a:pt x="1295984" y="19653"/>
                    <a:pt x="1295984" y="26747"/>
                  </a:cubicBezTo>
                  <a:lnTo>
                    <a:pt x="1295984" y="138824"/>
                  </a:lnTo>
                  <a:cubicBezTo>
                    <a:pt x="1295984" y="153595"/>
                    <a:pt x="1284010" y="165570"/>
                    <a:pt x="1269238" y="165570"/>
                  </a:cubicBezTo>
                  <a:lnTo>
                    <a:pt x="26747" y="165570"/>
                  </a:lnTo>
                  <a:cubicBezTo>
                    <a:pt x="11975" y="165570"/>
                    <a:pt x="0" y="153595"/>
                    <a:pt x="0" y="138824"/>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1"/>
            <p:cNvSpPr txBox="1"/>
            <p:nvPr/>
          </p:nvSpPr>
          <p:spPr>
            <a:xfrm>
              <a:off x="0" y="-47625"/>
              <a:ext cx="1295984"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915" name="Google Shape;1915;p51"/>
          <p:cNvGrpSpPr/>
          <p:nvPr/>
        </p:nvGrpSpPr>
        <p:grpSpPr>
          <a:xfrm>
            <a:off x="-199285" y="4217484"/>
            <a:ext cx="4920691" cy="847576"/>
            <a:chOff x="0" y="-47625"/>
            <a:chExt cx="1295984" cy="223230"/>
          </a:xfrm>
        </p:grpSpPr>
        <p:sp>
          <p:nvSpPr>
            <p:cNvPr id="1916" name="Google Shape;1916;p51"/>
            <p:cNvSpPr/>
            <p:nvPr/>
          </p:nvSpPr>
          <p:spPr>
            <a:xfrm>
              <a:off x="0" y="0"/>
              <a:ext cx="1295984" cy="175605"/>
            </a:xfrm>
            <a:custGeom>
              <a:rect b="b" l="l" r="r" t="t"/>
              <a:pathLst>
                <a:path extrusionOk="0" h="175605" w="1295984">
                  <a:moveTo>
                    <a:pt x="26747" y="0"/>
                  </a:moveTo>
                  <a:lnTo>
                    <a:pt x="1269238" y="0"/>
                  </a:lnTo>
                  <a:cubicBezTo>
                    <a:pt x="1276331" y="0"/>
                    <a:pt x="1283134" y="2818"/>
                    <a:pt x="1288151" y="7834"/>
                  </a:cubicBezTo>
                  <a:cubicBezTo>
                    <a:pt x="1293167" y="12850"/>
                    <a:pt x="1295984" y="19653"/>
                    <a:pt x="1295984" y="26747"/>
                  </a:cubicBezTo>
                  <a:lnTo>
                    <a:pt x="1295984" y="148858"/>
                  </a:lnTo>
                  <a:cubicBezTo>
                    <a:pt x="1295984" y="163630"/>
                    <a:pt x="1284010" y="175605"/>
                    <a:pt x="1269238" y="175605"/>
                  </a:cubicBezTo>
                  <a:lnTo>
                    <a:pt x="26747" y="175605"/>
                  </a:lnTo>
                  <a:cubicBezTo>
                    <a:pt x="11975" y="175605"/>
                    <a:pt x="0" y="163630"/>
                    <a:pt x="0" y="148858"/>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1"/>
            <p:cNvSpPr txBox="1"/>
            <p:nvPr/>
          </p:nvSpPr>
          <p:spPr>
            <a:xfrm>
              <a:off x="0" y="-47625"/>
              <a:ext cx="1295984"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918" name="Google Shape;1918;p51"/>
          <p:cNvGrpSpPr/>
          <p:nvPr/>
        </p:nvGrpSpPr>
        <p:grpSpPr>
          <a:xfrm>
            <a:off x="-199285" y="5646234"/>
            <a:ext cx="4920691" cy="828526"/>
            <a:chOff x="0" y="-47625"/>
            <a:chExt cx="1295984" cy="218213"/>
          </a:xfrm>
        </p:grpSpPr>
        <p:sp>
          <p:nvSpPr>
            <p:cNvPr id="1919" name="Google Shape;1919;p51"/>
            <p:cNvSpPr/>
            <p:nvPr/>
          </p:nvSpPr>
          <p:spPr>
            <a:xfrm>
              <a:off x="0" y="0"/>
              <a:ext cx="1295984" cy="170588"/>
            </a:xfrm>
            <a:custGeom>
              <a:rect b="b" l="l" r="r" t="t"/>
              <a:pathLst>
                <a:path extrusionOk="0" h="170588" w="1295984">
                  <a:moveTo>
                    <a:pt x="26747" y="0"/>
                  </a:moveTo>
                  <a:lnTo>
                    <a:pt x="1269238" y="0"/>
                  </a:lnTo>
                  <a:cubicBezTo>
                    <a:pt x="1276331" y="0"/>
                    <a:pt x="1283134" y="2818"/>
                    <a:pt x="1288151" y="7834"/>
                  </a:cubicBezTo>
                  <a:cubicBezTo>
                    <a:pt x="1293167" y="12850"/>
                    <a:pt x="1295984" y="19653"/>
                    <a:pt x="1295984" y="26747"/>
                  </a:cubicBezTo>
                  <a:lnTo>
                    <a:pt x="1295984" y="143841"/>
                  </a:lnTo>
                  <a:cubicBezTo>
                    <a:pt x="1295984" y="158613"/>
                    <a:pt x="1284010" y="170588"/>
                    <a:pt x="1269238" y="170588"/>
                  </a:cubicBezTo>
                  <a:lnTo>
                    <a:pt x="26747" y="170588"/>
                  </a:lnTo>
                  <a:cubicBezTo>
                    <a:pt x="11975" y="170588"/>
                    <a:pt x="0" y="158613"/>
                    <a:pt x="0" y="143841"/>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1"/>
            <p:cNvSpPr txBox="1"/>
            <p:nvPr/>
          </p:nvSpPr>
          <p:spPr>
            <a:xfrm>
              <a:off x="0" y="-47625"/>
              <a:ext cx="1295984"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921" name="Google Shape;1921;p51"/>
          <p:cNvGrpSpPr/>
          <p:nvPr/>
        </p:nvGrpSpPr>
        <p:grpSpPr>
          <a:xfrm>
            <a:off x="-199285" y="6360609"/>
            <a:ext cx="4941181" cy="861863"/>
            <a:chOff x="0" y="-47625"/>
            <a:chExt cx="1301381" cy="226993"/>
          </a:xfrm>
        </p:grpSpPr>
        <p:sp>
          <p:nvSpPr>
            <p:cNvPr id="1922" name="Google Shape;1922;p51"/>
            <p:cNvSpPr/>
            <p:nvPr/>
          </p:nvSpPr>
          <p:spPr>
            <a:xfrm>
              <a:off x="0" y="0"/>
              <a:ext cx="1301381" cy="179368"/>
            </a:xfrm>
            <a:custGeom>
              <a:rect b="b" l="l" r="r" t="t"/>
              <a:pathLst>
                <a:path extrusionOk="0" h="179368" w="1301381">
                  <a:moveTo>
                    <a:pt x="26636" y="0"/>
                  </a:moveTo>
                  <a:lnTo>
                    <a:pt x="1274745" y="0"/>
                  </a:lnTo>
                  <a:cubicBezTo>
                    <a:pt x="1281810" y="0"/>
                    <a:pt x="1288585" y="2806"/>
                    <a:pt x="1293580" y="7801"/>
                  </a:cubicBezTo>
                  <a:cubicBezTo>
                    <a:pt x="1298575" y="12797"/>
                    <a:pt x="1301381" y="19572"/>
                    <a:pt x="1301381" y="26636"/>
                  </a:cubicBezTo>
                  <a:lnTo>
                    <a:pt x="1301381" y="152732"/>
                  </a:lnTo>
                  <a:cubicBezTo>
                    <a:pt x="1301381" y="167443"/>
                    <a:pt x="1289456" y="179368"/>
                    <a:pt x="1274745" y="179368"/>
                  </a:cubicBezTo>
                  <a:lnTo>
                    <a:pt x="26636" y="179368"/>
                  </a:lnTo>
                  <a:cubicBezTo>
                    <a:pt x="19572" y="179368"/>
                    <a:pt x="12797" y="176562"/>
                    <a:pt x="7801" y="171566"/>
                  </a:cubicBezTo>
                  <a:cubicBezTo>
                    <a:pt x="2806" y="166571"/>
                    <a:pt x="0" y="159796"/>
                    <a:pt x="0" y="152732"/>
                  </a:cubicBezTo>
                  <a:lnTo>
                    <a:pt x="0" y="26636"/>
                  </a:lnTo>
                  <a:cubicBezTo>
                    <a:pt x="0" y="11925"/>
                    <a:pt x="11925" y="0"/>
                    <a:pt x="26636"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1"/>
            <p:cNvSpPr txBox="1"/>
            <p:nvPr/>
          </p:nvSpPr>
          <p:spPr>
            <a:xfrm>
              <a:off x="0" y="-47625"/>
              <a:ext cx="1301381"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924" name="Google Shape;1924;p51"/>
          <p:cNvGrpSpPr/>
          <p:nvPr/>
        </p:nvGrpSpPr>
        <p:grpSpPr>
          <a:xfrm>
            <a:off x="-199285" y="7098796"/>
            <a:ext cx="4920691" cy="899963"/>
            <a:chOff x="0" y="-47625"/>
            <a:chExt cx="1295984" cy="237027"/>
          </a:xfrm>
        </p:grpSpPr>
        <p:sp>
          <p:nvSpPr>
            <p:cNvPr id="1925" name="Google Shape;1925;p51"/>
            <p:cNvSpPr/>
            <p:nvPr/>
          </p:nvSpPr>
          <p:spPr>
            <a:xfrm>
              <a:off x="0" y="0"/>
              <a:ext cx="1295984" cy="189402"/>
            </a:xfrm>
            <a:custGeom>
              <a:rect b="b" l="l" r="r" t="t"/>
              <a:pathLst>
                <a:path extrusionOk="0" h="189402" w="1295984">
                  <a:moveTo>
                    <a:pt x="26747" y="0"/>
                  </a:moveTo>
                  <a:lnTo>
                    <a:pt x="1269238" y="0"/>
                  </a:lnTo>
                  <a:cubicBezTo>
                    <a:pt x="1276331" y="0"/>
                    <a:pt x="1283134" y="2818"/>
                    <a:pt x="1288151" y="7834"/>
                  </a:cubicBezTo>
                  <a:cubicBezTo>
                    <a:pt x="1293167" y="12850"/>
                    <a:pt x="1295984" y="19653"/>
                    <a:pt x="1295984" y="26747"/>
                  </a:cubicBezTo>
                  <a:lnTo>
                    <a:pt x="1295984" y="162656"/>
                  </a:lnTo>
                  <a:cubicBezTo>
                    <a:pt x="1295984" y="177428"/>
                    <a:pt x="1284010" y="189402"/>
                    <a:pt x="1269238" y="189402"/>
                  </a:cubicBezTo>
                  <a:lnTo>
                    <a:pt x="26747" y="189402"/>
                  </a:lnTo>
                  <a:cubicBezTo>
                    <a:pt x="11975" y="189402"/>
                    <a:pt x="0" y="177428"/>
                    <a:pt x="0" y="162656"/>
                  </a:cubicBezTo>
                  <a:lnTo>
                    <a:pt x="0" y="26747"/>
                  </a:lnTo>
                  <a:cubicBezTo>
                    <a:pt x="0" y="11975"/>
                    <a:pt x="11975" y="0"/>
                    <a:pt x="2674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1"/>
            <p:cNvSpPr txBox="1"/>
            <p:nvPr/>
          </p:nvSpPr>
          <p:spPr>
            <a:xfrm>
              <a:off x="0" y="-47625"/>
              <a:ext cx="1295984"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sp>
        <p:nvSpPr>
          <p:cNvPr id="1927" name="Google Shape;1927;p51"/>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sp>
        <p:nvSpPr>
          <p:cNvPr id="1928" name="Google Shape;1928;p51"/>
          <p:cNvSpPr/>
          <p:nvPr/>
        </p:nvSpPr>
        <p:spPr>
          <a:xfrm>
            <a:off x="6442258" y="206687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grpSp>
        <p:nvGrpSpPr>
          <p:cNvPr id="1929" name="Google Shape;1929;p51"/>
          <p:cNvGrpSpPr/>
          <p:nvPr/>
        </p:nvGrpSpPr>
        <p:grpSpPr>
          <a:xfrm>
            <a:off x="-774243" y="1126443"/>
            <a:ext cx="6111589" cy="8131857"/>
            <a:chOff x="0" y="-38100"/>
            <a:chExt cx="1609637" cy="2141724"/>
          </a:xfrm>
        </p:grpSpPr>
        <p:sp>
          <p:nvSpPr>
            <p:cNvPr id="1930" name="Google Shape;1930;p51"/>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1"/>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932" name="Google Shape;1932;p51"/>
          <p:cNvGrpSpPr/>
          <p:nvPr/>
        </p:nvGrpSpPr>
        <p:grpSpPr>
          <a:xfrm>
            <a:off x="507474" y="2096010"/>
            <a:ext cx="4030193" cy="866626"/>
            <a:chOff x="0" y="-47625"/>
            <a:chExt cx="1061450" cy="228247"/>
          </a:xfrm>
        </p:grpSpPr>
        <p:sp>
          <p:nvSpPr>
            <p:cNvPr id="1933" name="Google Shape;1933;p51"/>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1"/>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935" name="Google Shape;1935;p51"/>
          <p:cNvGrpSpPr/>
          <p:nvPr/>
        </p:nvGrpSpPr>
        <p:grpSpPr>
          <a:xfrm>
            <a:off x="507474" y="2838959"/>
            <a:ext cx="4030193" cy="809477"/>
            <a:chOff x="0" y="-47625"/>
            <a:chExt cx="1061450" cy="213195"/>
          </a:xfrm>
        </p:grpSpPr>
        <p:sp>
          <p:nvSpPr>
            <p:cNvPr id="1936" name="Google Shape;1936;p51"/>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1"/>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938" name="Google Shape;1938;p51"/>
          <p:cNvGrpSpPr/>
          <p:nvPr/>
        </p:nvGrpSpPr>
        <p:grpSpPr>
          <a:xfrm>
            <a:off x="507474" y="3534284"/>
            <a:ext cx="4009702" cy="809477"/>
            <a:chOff x="0" y="-47625"/>
            <a:chExt cx="1056053" cy="213195"/>
          </a:xfrm>
        </p:grpSpPr>
        <p:sp>
          <p:nvSpPr>
            <p:cNvPr id="1939" name="Google Shape;1939;p51"/>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1"/>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941" name="Google Shape;1941;p51"/>
          <p:cNvGrpSpPr/>
          <p:nvPr/>
        </p:nvGrpSpPr>
        <p:grpSpPr>
          <a:xfrm>
            <a:off x="507474" y="4239134"/>
            <a:ext cx="4009702" cy="847576"/>
            <a:chOff x="0" y="-47625"/>
            <a:chExt cx="1056053" cy="223230"/>
          </a:xfrm>
        </p:grpSpPr>
        <p:sp>
          <p:nvSpPr>
            <p:cNvPr id="1942" name="Google Shape;1942;p51"/>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1"/>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944" name="Google Shape;1944;p51"/>
          <p:cNvGrpSpPr/>
          <p:nvPr/>
        </p:nvGrpSpPr>
        <p:grpSpPr>
          <a:xfrm>
            <a:off x="507474" y="4963034"/>
            <a:ext cx="4030193" cy="828526"/>
            <a:chOff x="0" y="-47625"/>
            <a:chExt cx="1061450" cy="218213"/>
          </a:xfrm>
        </p:grpSpPr>
        <p:sp>
          <p:nvSpPr>
            <p:cNvPr id="1945" name="Google Shape;1945;p51"/>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1"/>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947" name="Google Shape;1947;p51"/>
          <p:cNvGrpSpPr/>
          <p:nvPr/>
        </p:nvGrpSpPr>
        <p:grpSpPr>
          <a:xfrm>
            <a:off x="507474" y="5677409"/>
            <a:ext cx="4050684" cy="861863"/>
            <a:chOff x="0" y="-47625"/>
            <a:chExt cx="1066847" cy="226993"/>
          </a:xfrm>
        </p:grpSpPr>
        <p:sp>
          <p:nvSpPr>
            <p:cNvPr id="1948" name="Google Shape;1948;p51"/>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1"/>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950" name="Google Shape;1950;p51"/>
          <p:cNvGrpSpPr/>
          <p:nvPr/>
        </p:nvGrpSpPr>
        <p:grpSpPr>
          <a:xfrm>
            <a:off x="507474" y="6415597"/>
            <a:ext cx="4030193" cy="899963"/>
            <a:chOff x="0" y="-47625"/>
            <a:chExt cx="1061450" cy="237027"/>
          </a:xfrm>
        </p:grpSpPr>
        <p:sp>
          <p:nvSpPr>
            <p:cNvPr id="1951" name="Google Shape;1951;p51"/>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1"/>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1953" name="Google Shape;1953;p51"/>
          <p:cNvGrpSpPr/>
          <p:nvPr/>
        </p:nvGrpSpPr>
        <p:grpSpPr>
          <a:xfrm>
            <a:off x="507474" y="7191883"/>
            <a:ext cx="4050684" cy="809477"/>
            <a:chOff x="0" y="-47625"/>
            <a:chExt cx="1066847" cy="213195"/>
          </a:xfrm>
        </p:grpSpPr>
        <p:sp>
          <p:nvSpPr>
            <p:cNvPr id="1954" name="Google Shape;1954;p51"/>
            <p:cNvSpPr/>
            <p:nvPr/>
          </p:nvSpPr>
          <p:spPr>
            <a:xfrm>
              <a:off x="0" y="0"/>
              <a:ext cx="1066847" cy="165570"/>
            </a:xfrm>
            <a:custGeom>
              <a:rect b="b" l="l" r="r" t="t"/>
              <a:pathLst>
                <a:path extrusionOk="0" h="165570" w="1066847">
                  <a:moveTo>
                    <a:pt x="32491" y="0"/>
                  </a:moveTo>
                  <a:lnTo>
                    <a:pt x="1034355" y="0"/>
                  </a:lnTo>
                  <a:cubicBezTo>
                    <a:pt x="1052300" y="0"/>
                    <a:pt x="1066847" y="14547"/>
                    <a:pt x="1066847" y="32491"/>
                  </a:cubicBezTo>
                  <a:lnTo>
                    <a:pt x="1066847" y="133079"/>
                  </a:lnTo>
                  <a:cubicBezTo>
                    <a:pt x="1066847" y="151023"/>
                    <a:pt x="1052300" y="165570"/>
                    <a:pt x="1034355" y="165570"/>
                  </a:cubicBezTo>
                  <a:lnTo>
                    <a:pt x="32491" y="165570"/>
                  </a:lnTo>
                  <a:cubicBezTo>
                    <a:pt x="14547" y="165570"/>
                    <a:pt x="0" y="151023"/>
                    <a:pt x="0" y="133079"/>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1"/>
            <p:cNvSpPr txBox="1"/>
            <p:nvPr/>
          </p:nvSpPr>
          <p:spPr>
            <a:xfrm>
              <a:off x="0" y="-47625"/>
              <a:ext cx="1066847"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grpSp>
        <p:nvGrpSpPr>
          <p:cNvPr id="1956" name="Google Shape;1956;p51"/>
          <p:cNvGrpSpPr/>
          <p:nvPr/>
        </p:nvGrpSpPr>
        <p:grpSpPr>
          <a:xfrm>
            <a:off x="507474" y="7944359"/>
            <a:ext cx="4030193" cy="899963"/>
            <a:chOff x="0" y="-47625"/>
            <a:chExt cx="1061450" cy="237027"/>
          </a:xfrm>
        </p:grpSpPr>
        <p:sp>
          <p:nvSpPr>
            <p:cNvPr id="1957" name="Google Shape;1957;p51"/>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1"/>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Tiêu chí khác</a:t>
              </a:r>
              <a:endParaRPr/>
            </a:p>
          </p:txBody>
        </p:sp>
      </p:grpSp>
      <p:sp>
        <p:nvSpPr>
          <p:cNvPr id="1959" name="Google Shape;1959;p51"/>
          <p:cNvSpPr/>
          <p:nvPr/>
        </p:nvSpPr>
        <p:spPr>
          <a:xfrm>
            <a:off x="6265951" y="3225183"/>
            <a:ext cx="10993349" cy="4397339"/>
          </a:xfrm>
          <a:custGeom>
            <a:rect b="b" l="l" r="r" t="t"/>
            <a:pathLst>
              <a:path extrusionOk="0" h="4397339" w="10993349">
                <a:moveTo>
                  <a:pt x="0" y="0"/>
                </a:moveTo>
                <a:lnTo>
                  <a:pt x="10993349" y="0"/>
                </a:lnTo>
                <a:lnTo>
                  <a:pt x="10993349" y="4397339"/>
                </a:lnTo>
                <a:lnTo>
                  <a:pt x="0" y="4397339"/>
                </a:lnTo>
                <a:lnTo>
                  <a:pt x="0" y="0"/>
                </a:lnTo>
                <a:close/>
              </a:path>
            </a:pathLst>
          </a:custGeom>
          <a:blipFill rotWithShape="1">
            <a:blip r:embed="rId4">
              <a:alphaModFix/>
            </a:blip>
            <a:stretch>
              <a:fillRect b="0" l="0" r="0" t="0"/>
            </a:stretch>
          </a:blipFill>
          <a:ln>
            <a:noFill/>
          </a:ln>
        </p:spPr>
      </p:sp>
      <p:sp>
        <p:nvSpPr>
          <p:cNvPr id="1960" name="Google Shape;1960;p51"/>
          <p:cNvSpPr txBox="1"/>
          <p:nvPr/>
        </p:nvSpPr>
        <p:spPr>
          <a:xfrm>
            <a:off x="7192905" y="2060043"/>
            <a:ext cx="8854305" cy="7893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Công cụ Q&amp;A và Copilot tích hợp sẵn trong Power BI</a:t>
            </a:r>
            <a:endParaRPr/>
          </a:p>
          <a:p>
            <a:pPr indent="0" lvl="0" marL="0" marR="0" rtl="0" algn="l">
              <a:lnSpc>
                <a:spcPct val="140000"/>
              </a:lnSpc>
              <a:spcBef>
                <a:spcPts val="0"/>
              </a:spcBef>
              <a:spcAft>
                <a:spcPts val="0"/>
              </a:spcAft>
              <a:buNone/>
            </a:pPr>
            <a:r>
              <a:t/>
            </a:r>
            <a:endParaRPr b="1" i="0" sz="2300" u="none" cap="none" strike="noStrike">
              <a:solidFill>
                <a:srgbClr val="23185B"/>
              </a:solidFill>
              <a:latin typeface="Bricolage Grotesque"/>
              <a:ea typeface="Bricolage Grotesque"/>
              <a:cs typeface="Bricolage Grotesque"/>
              <a:sym typeface="Bricolage Grotesque"/>
            </a:endParaRPr>
          </a:p>
        </p:txBody>
      </p:sp>
      <p:sp>
        <p:nvSpPr>
          <p:cNvPr id="1961" name="Google Shape;1961;p51"/>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grpSp>
        <p:nvGrpSpPr>
          <p:cNvPr id="1962" name="Google Shape;1962;p51"/>
          <p:cNvGrpSpPr/>
          <p:nvPr/>
        </p:nvGrpSpPr>
        <p:grpSpPr>
          <a:xfrm>
            <a:off x="-199285" y="7187120"/>
            <a:ext cx="5758397" cy="885677"/>
            <a:chOff x="0" y="-47625"/>
            <a:chExt cx="1516615" cy="233264"/>
          </a:xfrm>
        </p:grpSpPr>
        <p:sp>
          <p:nvSpPr>
            <p:cNvPr id="1963" name="Google Shape;1963;p51"/>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1"/>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Tích hợp AI</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52"/>
          <p:cNvSpPr/>
          <p:nvPr/>
        </p:nvSpPr>
        <p:spPr>
          <a:xfrm>
            <a:off x="6442258" y="2527452"/>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sp>
        <p:nvSpPr>
          <p:cNvPr id="1970" name="Google Shape;1970;p52"/>
          <p:cNvSpPr txBox="1"/>
          <p:nvPr/>
        </p:nvSpPr>
        <p:spPr>
          <a:xfrm>
            <a:off x="7192905" y="2520616"/>
            <a:ext cx="6622249" cy="15894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Power BI Service: </a:t>
            </a:r>
            <a:r>
              <a:rPr b="0" i="0" lang="en-US" sz="2300" u="none" cap="none" strike="noStrike">
                <a:solidFill>
                  <a:srgbClr val="23185B"/>
                </a:solidFill>
                <a:latin typeface="Bricolage Grotesque"/>
                <a:ea typeface="Bricolage Grotesque"/>
                <a:cs typeface="Bricolage Grotesque"/>
                <a:sym typeface="Bricolage Grotesque"/>
              </a:rPr>
              <a:t>Chia sẻ nội bộ trong tổ chức thông qua nền tảng web, yêu cầu đăng nhập để truy cập.</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sp>
        <p:nvSpPr>
          <p:cNvPr id="1971" name="Google Shape;1971;p52"/>
          <p:cNvSpPr/>
          <p:nvPr/>
        </p:nvSpPr>
        <p:spPr>
          <a:xfrm>
            <a:off x="6442258" y="4410936"/>
            <a:ext cx="430678" cy="430678"/>
          </a:xfrm>
          <a:custGeom>
            <a:rect b="b" l="l" r="r" t="t"/>
            <a:pathLst>
              <a:path extrusionOk="0" h="430678" w="430678">
                <a:moveTo>
                  <a:pt x="0" y="0"/>
                </a:moveTo>
                <a:lnTo>
                  <a:pt x="430678" y="0"/>
                </a:lnTo>
                <a:lnTo>
                  <a:pt x="430678" y="430678"/>
                </a:lnTo>
                <a:lnTo>
                  <a:pt x="0" y="430678"/>
                </a:lnTo>
                <a:lnTo>
                  <a:pt x="0" y="0"/>
                </a:lnTo>
                <a:close/>
              </a:path>
            </a:pathLst>
          </a:custGeom>
          <a:blipFill rotWithShape="1">
            <a:blip r:embed="rId3">
              <a:alphaModFix/>
            </a:blip>
            <a:stretch>
              <a:fillRect b="0" l="0" r="0" t="0"/>
            </a:stretch>
          </a:blipFill>
          <a:ln>
            <a:noFill/>
          </a:ln>
        </p:spPr>
      </p:sp>
      <p:sp>
        <p:nvSpPr>
          <p:cNvPr id="1972" name="Google Shape;1972;p52"/>
          <p:cNvSpPr txBox="1"/>
          <p:nvPr/>
        </p:nvSpPr>
        <p:spPr>
          <a:xfrm>
            <a:off x="7192905" y="4404099"/>
            <a:ext cx="6622249" cy="11893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Nhúng vào bản thuyết trình PowerPoint: </a:t>
            </a:r>
            <a:r>
              <a:rPr b="0" i="0" lang="en-US" sz="2300" u="none" cap="none" strike="noStrike">
                <a:solidFill>
                  <a:srgbClr val="23185B"/>
                </a:solidFill>
                <a:latin typeface="Bricolage Grotesque"/>
                <a:ea typeface="Bricolage Grotesque"/>
                <a:cs typeface="Bricolage Grotesque"/>
                <a:sym typeface="Bricolage Grotesque"/>
              </a:rPr>
              <a:t>Sử dụng để trình bày dữ liệu trong các slide.</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sp>
        <p:nvSpPr>
          <p:cNvPr id="1973" name="Google Shape;1973;p52"/>
          <p:cNvSpPr/>
          <p:nvPr/>
        </p:nvSpPr>
        <p:spPr>
          <a:xfrm>
            <a:off x="6442258" y="6307829"/>
            <a:ext cx="430678" cy="430678"/>
          </a:xfrm>
          <a:custGeom>
            <a:rect b="b" l="l" r="r" t="t"/>
            <a:pathLst>
              <a:path extrusionOk="0" h="430678" w="430678">
                <a:moveTo>
                  <a:pt x="0" y="0"/>
                </a:moveTo>
                <a:lnTo>
                  <a:pt x="430678" y="0"/>
                </a:lnTo>
                <a:lnTo>
                  <a:pt x="430678" y="430679"/>
                </a:lnTo>
                <a:lnTo>
                  <a:pt x="0" y="430679"/>
                </a:lnTo>
                <a:lnTo>
                  <a:pt x="0" y="0"/>
                </a:lnTo>
                <a:close/>
              </a:path>
            </a:pathLst>
          </a:custGeom>
          <a:blipFill rotWithShape="1">
            <a:blip r:embed="rId3">
              <a:alphaModFix/>
            </a:blip>
            <a:stretch>
              <a:fillRect b="0" l="0" r="0" t="0"/>
            </a:stretch>
          </a:blipFill>
          <a:ln>
            <a:noFill/>
          </a:ln>
        </p:spPr>
      </p:sp>
      <p:sp>
        <p:nvSpPr>
          <p:cNvPr id="1974" name="Google Shape;1974;p52"/>
          <p:cNvSpPr txBox="1"/>
          <p:nvPr/>
        </p:nvSpPr>
        <p:spPr>
          <a:xfrm>
            <a:off x="7192905" y="6300993"/>
            <a:ext cx="6622249" cy="11893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Nhúng vào website cá nhân: </a:t>
            </a:r>
            <a:r>
              <a:rPr b="0" i="0" lang="en-US" sz="2300" u="none" cap="none" strike="noStrike">
                <a:solidFill>
                  <a:srgbClr val="23185B"/>
                </a:solidFill>
                <a:latin typeface="Bricolage Grotesque"/>
                <a:ea typeface="Bricolage Grotesque"/>
                <a:cs typeface="Bricolage Grotesque"/>
                <a:sym typeface="Bricolage Grotesque"/>
              </a:rPr>
              <a:t>Truy cập thông qua website cá nhân, cũng yêu cầu đăng nhập tương tự như Power BI Service.</a:t>
            </a:r>
            <a:endParaRPr/>
          </a:p>
        </p:txBody>
      </p:sp>
      <p:sp>
        <p:nvSpPr>
          <p:cNvPr id="1975" name="Google Shape;1975;p52"/>
          <p:cNvSpPr txBox="1"/>
          <p:nvPr/>
        </p:nvSpPr>
        <p:spPr>
          <a:xfrm>
            <a:off x="6442258" y="1833397"/>
            <a:ext cx="6622249" cy="3892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Tích hợp và chia sẻ</a:t>
            </a:r>
            <a:endParaRPr/>
          </a:p>
        </p:txBody>
      </p:sp>
      <p:grpSp>
        <p:nvGrpSpPr>
          <p:cNvPr id="1976" name="Google Shape;1976;p52"/>
          <p:cNvGrpSpPr/>
          <p:nvPr/>
        </p:nvGrpSpPr>
        <p:grpSpPr>
          <a:xfrm>
            <a:off x="-774243" y="1126443"/>
            <a:ext cx="6111589" cy="8131857"/>
            <a:chOff x="0" y="-38100"/>
            <a:chExt cx="1609637" cy="2141724"/>
          </a:xfrm>
        </p:grpSpPr>
        <p:sp>
          <p:nvSpPr>
            <p:cNvPr id="1977" name="Google Shape;1977;p52"/>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1979" name="Google Shape;1979;p52"/>
          <p:cNvGrpSpPr/>
          <p:nvPr/>
        </p:nvGrpSpPr>
        <p:grpSpPr>
          <a:xfrm>
            <a:off x="507474" y="2096010"/>
            <a:ext cx="4030193" cy="866626"/>
            <a:chOff x="0" y="-47625"/>
            <a:chExt cx="1061450" cy="228247"/>
          </a:xfrm>
        </p:grpSpPr>
        <p:sp>
          <p:nvSpPr>
            <p:cNvPr id="1980" name="Google Shape;1980;p52"/>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1982" name="Google Shape;1982;p52"/>
          <p:cNvGrpSpPr/>
          <p:nvPr/>
        </p:nvGrpSpPr>
        <p:grpSpPr>
          <a:xfrm>
            <a:off x="507474" y="2838959"/>
            <a:ext cx="4030193" cy="809477"/>
            <a:chOff x="0" y="-47625"/>
            <a:chExt cx="1061450" cy="213195"/>
          </a:xfrm>
        </p:grpSpPr>
        <p:sp>
          <p:nvSpPr>
            <p:cNvPr id="1983" name="Google Shape;1983;p52"/>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1985" name="Google Shape;1985;p52"/>
          <p:cNvGrpSpPr/>
          <p:nvPr/>
        </p:nvGrpSpPr>
        <p:grpSpPr>
          <a:xfrm>
            <a:off x="507474" y="3534284"/>
            <a:ext cx="4009702" cy="809477"/>
            <a:chOff x="0" y="-47625"/>
            <a:chExt cx="1056053" cy="213195"/>
          </a:xfrm>
        </p:grpSpPr>
        <p:sp>
          <p:nvSpPr>
            <p:cNvPr id="1986" name="Google Shape;1986;p52"/>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2"/>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1988" name="Google Shape;1988;p52"/>
          <p:cNvGrpSpPr/>
          <p:nvPr/>
        </p:nvGrpSpPr>
        <p:grpSpPr>
          <a:xfrm>
            <a:off x="507474" y="4239134"/>
            <a:ext cx="4009702" cy="847576"/>
            <a:chOff x="0" y="-47625"/>
            <a:chExt cx="1056053" cy="223230"/>
          </a:xfrm>
        </p:grpSpPr>
        <p:sp>
          <p:nvSpPr>
            <p:cNvPr id="1989" name="Google Shape;1989;p52"/>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1991" name="Google Shape;1991;p52"/>
          <p:cNvGrpSpPr/>
          <p:nvPr/>
        </p:nvGrpSpPr>
        <p:grpSpPr>
          <a:xfrm>
            <a:off x="507474" y="4963034"/>
            <a:ext cx="4030193" cy="828526"/>
            <a:chOff x="0" y="-47625"/>
            <a:chExt cx="1061450" cy="218213"/>
          </a:xfrm>
        </p:grpSpPr>
        <p:sp>
          <p:nvSpPr>
            <p:cNvPr id="1992" name="Google Shape;1992;p52"/>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1994" name="Google Shape;1994;p52"/>
          <p:cNvGrpSpPr/>
          <p:nvPr/>
        </p:nvGrpSpPr>
        <p:grpSpPr>
          <a:xfrm>
            <a:off x="507474" y="5677409"/>
            <a:ext cx="4050684" cy="861863"/>
            <a:chOff x="0" y="-47625"/>
            <a:chExt cx="1066847" cy="226993"/>
          </a:xfrm>
        </p:grpSpPr>
        <p:sp>
          <p:nvSpPr>
            <p:cNvPr id="1995" name="Google Shape;1995;p52"/>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2"/>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1997" name="Google Shape;1997;p52"/>
          <p:cNvGrpSpPr/>
          <p:nvPr/>
        </p:nvGrpSpPr>
        <p:grpSpPr>
          <a:xfrm>
            <a:off x="507474" y="6415597"/>
            <a:ext cx="4030193" cy="899963"/>
            <a:chOff x="0" y="-47625"/>
            <a:chExt cx="1061450" cy="237027"/>
          </a:xfrm>
        </p:grpSpPr>
        <p:sp>
          <p:nvSpPr>
            <p:cNvPr id="1998" name="Google Shape;1998;p52"/>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2000" name="Google Shape;2000;p52"/>
          <p:cNvGrpSpPr/>
          <p:nvPr/>
        </p:nvGrpSpPr>
        <p:grpSpPr>
          <a:xfrm>
            <a:off x="507474" y="7191883"/>
            <a:ext cx="4050684" cy="809477"/>
            <a:chOff x="0" y="-47625"/>
            <a:chExt cx="1066847" cy="213195"/>
          </a:xfrm>
        </p:grpSpPr>
        <p:sp>
          <p:nvSpPr>
            <p:cNvPr id="2001" name="Google Shape;2001;p52"/>
            <p:cNvSpPr/>
            <p:nvPr/>
          </p:nvSpPr>
          <p:spPr>
            <a:xfrm>
              <a:off x="0" y="0"/>
              <a:ext cx="1066847" cy="165570"/>
            </a:xfrm>
            <a:custGeom>
              <a:rect b="b" l="l" r="r" t="t"/>
              <a:pathLst>
                <a:path extrusionOk="0" h="165570" w="1066847">
                  <a:moveTo>
                    <a:pt x="32491" y="0"/>
                  </a:moveTo>
                  <a:lnTo>
                    <a:pt x="1034355" y="0"/>
                  </a:lnTo>
                  <a:cubicBezTo>
                    <a:pt x="1052300" y="0"/>
                    <a:pt x="1066847" y="14547"/>
                    <a:pt x="1066847" y="32491"/>
                  </a:cubicBezTo>
                  <a:lnTo>
                    <a:pt x="1066847" y="133079"/>
                  </a:lnTo>
                  <a:cubicBezTo>
                    <a:pt x="1066847" y="151023"/>
                    <a:pt x="1052300" y="165570"/>
                    <a:pt x="1034355" y="165570"/>
                  </a:cubicBezTo>
                  <a:lnTo>
                    <a:pt x="32491" y="165570"/>
                  </a:lnTo>
                  <a:cubicBezTo>
                    <a:pt x="14547" y="165570"/>
                    <a:pt x="0" y="151023"/>
                    <a:pt x="0" y="133079"/>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txBox="1"/>
            <p:nvPr/>
          </p:nvSpPr>
          <p:spPr>
            <a:xfrm>
              <a:off x="0" y="-47625"/>
              <a:ext cx="1066847"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grpSp>
        <p:nvGrpSpPr>
          <p:cNvPr id="2003" name="Google Shape;2003;p52"/>
          <p:cNvGrpSpPr/>
          <p:nvPr/>
        </p:nvGrpSpPr>
        <p:grpSpPr>
          <a:xfrm>
            <a:off x="-158303" y="7916189"/>
            <a:ext cx="5758397" cy="885677"/>
            <a:chOff x="0" y="-47625"/>
            <a:chExt cx="1516615" cy="233264"/>
          </a:xfrm>
        </p:grpSpPr>
        <p:sp>
          <p:nvSpPr>
            <p:cNvPr id="2004" name="Google Shape;2004;p52"/>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2"/>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Tiêu chí khác</a:t>
              </a:r>
              <a:endParaRPr/>
            </a:p>
          </p:txBody>
        </p:sp>
      </p:grpSp>
      <p:sp>
        <p:nvSpPr>
          <p:cNvPr id="2006" name="Google Shape;2006;p52"/>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grpSp>
        <p:nvGrpSpPr>
          <p:cNvPr id="2011" name="Google Shape;2011;p53"/>
          <p:cNvGrpSpPr/>
          <p:nvPr/>
        </p:nvGrpSpPr>
        <p:grpSpPr>
          <a:xfrm>
            <a:off x="-774243" y="1126443"/>
            <a:ext cx="6111589" cy="8131857"/>
            <a:chOff x="0" y="-38100"/>
            <a:chExt cx="1609637" cy="2141724"/>
          </a:xfrm>
        </p:grpSpPr>
        <p:sp>
          <p:nvSpPr>
            <p:cNvPr id="2012" name="Google Shape;2012;p53"/>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2014" name="Google Shape;2014;p53"/>
          <p:cNvGrpSpPr/>
          <p:nvPr/>
        </p:nvGrpSpPr>
        <p:grpSpPr>
          <a:xfrm>
            <a:off x="507474" y="2096010"/>
            <a:ext cx="4030193" cy="866626"/>
            <a:chOff x="0" y="-47625"/>
            <a:chExt cx="1061450" cy="228247"/>
          </a:xfrm>
        </p:grpSpPr>
        <p:sp>
          <p:nvSpPr>
            <p:cNvPr id="2015" name="Google Shape;2015;p53"/>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2017" name="Google Shape;2017;p53"/>
          <p:cNvGrpSpPr/>
          <p:nvPr/>
        </p:nvGrpSpPr>
        <p:grpSpPr>
          <a:xfrm>
            <a:off x="507474" y="2838959"/>
            <a:ext cx="4030193" cy="809477"/>
            <a:chOff x="0" y="-47625"/>
            <a:chExt cx="1061450" cy="213195"/>
          </a:xfrm>
        </p:grpSpPr>
        <p:sp>
          <p:nvSpPr>
            <p:cNvPr id="2018" name="Google Shape;2018;p53"/>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2020" name="Google Shape;2020;p53"/>
          <p:cNvGrpSpPr/>
          <p:nvPr/>
        </p:nvGrpSpPr>
        <p:grpSpPr>
          <a:xfrm>
            <a:off x="507474" y="3534284"/>
            <a:ext cx="4009702" cy="809477"/>
            <a:chOff x="0" y="-47625"/>
            <a:chExt cx="1056053" cy="213195"/>
          </a:xfrm>
        </p:grpSpPr>
        <p:sp>
          <p:nvSpPr>
            <p:cNvPr id="2021" name="Google Shape;2021;p53"/>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2023" name="Google Shape;2023;p53"/>
          <p:cNvGrpSpPr/>
          <p:nvPr/>
        </p:nvGrpSpPr>
        <p:grpSpPr>
          <a:xfrm>
            <a:off x="507474" y="4239134"/>
            <a:ext cx="4009702" cy="847576"/>
            <a:chOff x="0" y="-47625"/>
            <a:chExt cx="1056053" cy="223230"/>
          </a:xfrm>
        </p:grpSpPr>
        <p:sp>
          <p:nvSpPr>
            <p:cNvPr id="2024" name="Google Shape;2024;p53"/>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2026" name="Google Shape;2026;p53"/>
          <p:cNvGrpSpPr/>
          <p:nvPr/>
        </p:nvGrpSpPr>
        <p:grpSpPr>
          <a:xfrm>
            <a:off x="507474" y="4963034"/>
            <a:ext cx="4030193" cy="828526"/>
            <a:chOff x="0" y="-47625"/>
            <a:chExt cx="1061450" cy="218213"/>
          </a:xfrm>
        </p:grpSpPr>
        <p:sp>
          <p:nvSpPr>
            <p:cNvPr id="2027" name="Google Shape;2027;p53"/>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2029" name="Google Shape;2029;p53"/>
          <p:cNvGrpSpPr/>
          <p:nvPr/>
        </p:nvGrpSpPr>
        <p:grpSpPr>
          <a:xfrm>
            <a:off x="507474" y="5677409"/>
            <a:ext cx="4050684" cy="861863"/>
            <a:chOff x="0" y="-47625"/>
            <a:chExt cx="1066847" cy="226993"/>
          </a:xfrm>
        </p:grpSpPr>
        <p:sp>
          <p:nvSpPr>
            <p:cNvPr id="2030" name="Google Shape;2030;p53"/>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2032" name="Google Shape;2032;p53"/>
          <p:cNvGrpSpPr/>
          <p:nvPr/>
        </p:nvGrpSpPr>
        <p:grpSpPr>
          <a:xfrm>
            <a:off x="507474" y="6415597"/>
            <a:ext cx="4030193" cy="899963"/>
            <a:chOff x="0" y="-47625"/>
            <a:chExt cx="1061450" cy="237027"/>
          </a:xfrm>
        </p:grpSpPr>
        <p:sp>
          <p:nvSpPr>
            <p:cNvPr id="2033" name="Google Shape;2033;p53"/>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2035" name="Google Shape;2035;p53"/>
          <p:cNvGrpSpPr/>
          <p:nvPr/>
        </p:nvGrpSpPr>
        <p:grpSpPr>
          <a:xfrm>
            <a:off x="507474" y="7191883"/>
            <a:ext cx="4050684" cy="809477"/>
            <a:chOff x="0" y="-47625"/>
            <a:chExt cx="1066847" cy="213195"/>
          </a:xfrm>
        </p:grpSpPr>
        <p:sp>
          <p:nvSpPr>
            <p:cNvPr id="2036" name="Google Shape;2036;p53"/>
            <p:cNvSpPr/>
            <p:nvPr/>
          </p:nvSpPr>
          <p:spPr>
            <a:xfrm>
              <a:off x="0" y="0"/>
              <a:ext cx="1066847" cy="165570"/>
            </a:xfrm>
            <a:custGeom>
              <a:rect b="b" l="l" r="r" t="t"/>
              <a:pathLst>
                <a:path extrusionOk="0" h="165570" w="1066847">
                  <a:moveTo>
                    <a:pt x="32491" y="0"/>
                  </a:moveTo>
                  <a:lnTo>
                    <a:pt x="1034355" y="0"/>
                  </a:lnTo>
                  <a:cubicBezTo>
                    <a:pt x="1052300" y="0"/>
                    <a:pt x="1066847" y="14547"/>
                    <a:pt x="1066847" y="32491"/>
                  </a:cubicBezTo>
                  <a:lnTo>
                    <a:pt x="1066847" y="133079"/>
                  </a:lnTo>
                  <a:cubicBezTo>
                    <a:pt x="1066847" y="151023"/>
                    <a:pt x="1052300" y="165570"/>
                    <a:pt x="1034355" y="165570"/>
                  </a:cubicBezTo>
                  <a:lnTo>
                    <a:pt x="32491" y="165570"/>
                  </a:lnTo>
                  <a:cubicBezTo>
                    <a:pt x="14547" y="165570"/>
                    <a:pt x="0" y="151023"/>
                    <a:pt x="0" y="133079"/>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txBox="1"/>
            <p:nvPr/>
          </p:nvSpPr>
          <p:spPr>
            <a:xfrm>
              <a:off x="0" y="-47625"/>
              <a:ext cx="1066847"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
        <p:nvSpPr>
          <p:cNvPr id="2038" name="Google Shape;2038;p53"/>
          <p:cNvSpPr/>
          <p:nvPr/>
        </p:nvSpPr>
        <p:spPr>
          <a:xfrm>
            <a:off x="6284272" y="1977599"/>
            <a:ext cx="10708909" cy="6023761"/>
          </a:xfrm>
          <a:custGeom>
            <a:rect b="b" l="l" r="r" t="t"/>
            <a:pathLst>
              <a:path extrusionOk="0" h="6023761" w="10708909">
                <a:moveTo>
                  <a:pt x="0" y="0"/>
                </a:moveTo>
                <a:lnTo>
                  <a:pt x="10708909" y="0"/>
                </a:lnTo>
                <a:lnTo>
                  <a:pt x="10708909" y="6023761"/>
                </a:lnTo>
                <a:lnTo>
                  <a:pt x="0" y="6023761"/>
                </a:lnTo>
                <a:lnTo>
                  <a:pt x="0" y="0"/>
                </a:lnTo>
                <a:close/>
              </a:path>
            </a:pathLst>
          </a:custGeom>
          <a:blipFill rotWithShape="1">
            <a:blip r:embed="rId3">
              <a:alphaModFix/>
            </a:blip>
            <a:stretch>
              <a:fillRect b="0" l="0" r="0" t="0"/>
            </a:stretch>
          </a:blipFill>
          <a:ln cap="sq" cmpd="sng" w="19050">
            <a:solidFill>
              <a:srgbClr val="000000"/>
            </a:solidFill>
            <a:prstDash val="solid"/>
            <a:miter lim="8000"/>
            <a:headEnd len="sm" w="sm" type="none"/>
            <a:tailEnd len="sm" w="sm" type="none"/>
          </a:ln>
        </p:spPr>
      </p:sp>
      <p:sp>
        <p:nvSpPr>
          <p:cNvPr id="2039" name="Google Shape;2039;p53"/>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sp>
        <p:nvSpPr>
          <p:cNvPr id="2040" name="Google Shape;2040;p53"/>
          <p:cNvSpPr txBox="1"/>
          <p:nvPr/>
        </p:nvSpPr>
        <p:spPr>
          <a:xfrm>
            <a:off x="8414015" y="8177911"/>
            <a:ext cx="6012537"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Bricolage Grotesque"/>
                <a:ea typeface="Bricolage Grotesque"/>
                <a:cs typeface="Bricolage Grotesque"/>
                <a:sym typeface="Bricolage Grotesque"/>
              </a:rPr>
              <a:t>Publish dashboard trên Power BI Service</a:t>
            </a:r>
            <a:endParaRPr/>
          </a:p>
        </p:txBody>
      </p:sp>
      <p:grpSp>
        <p:nvGrpSpPr>
          <p:cNvPr id="2041" name="Google Shape;2041;p53"/>
          <p:cNvGrpSpPr/>
          <p:nvPr/>
        </p:nvGrpSpPr>
        <p:grpSpPr>
          <a:xfrm>
            <a:off x="-158303" y="7916189"/>
            <a:ext cx="5758397" cy="885677"/>
            <a:chOff x="0" y="-47625"/>
            <a:chExt cx="1516615" cy="233264"/>
          </a:xfrm>
        </p:grpSpPr>
        <p:sp>
          <p:nvSpPr>
            <p:cNvPr id="2042" name="Google Shape;2042;p53"/>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Tiêu chí khác</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grpSp>
        <p:nvGrpSpPr>
          <p:cNvPr id="2048" name="Google Shape;2048;p54"/>
          <p:cNvGrpSpPr/>
          <p:nvPr/>
        </p:nvGrpSpPr>
        <p:grpSpPr>
          <a:xfrm>
            <a:off x="-774243" y="1126443"/>
            <a:ext cx="6111589" cy="8131857"/>
            <a:chOff x="0" y="-38100"/>
            <a:chExt cx="1609637" cy="2141724"/>
          </a:xfrm>
        </p:grpSpPr>
        <p:sp>
          <p:nvSpPr>
            <p:cNvPr id="2049" name="Google Shape;2049;p54"/>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2051" name="Google Shape;2051;p54"/>
          <p:cNvGrpSpPr/>
          <p:nvPr/>
        </p:nvGrpSpPr>
        <p:grpSpPr>
          <a:xfrm>
            <a:off x="507474" y="2096010"/>
            <a:ext cx="4030193" cy="866626"/>
            <a:chOff x="0" y="-47625"/>
            <a:chExt cx="1061450" cy="228247"/>
          </a:xfrm>
        </p:grpSpPr>
        <p:sp>
          <p:nvSpPr>
            <p:cNvPr id="2052" name="Google Shape;2052;p54"/>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4"/>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2054" name="Google Shape;2054;p54"/>
          <p:cNvGrpSpPr/>
          <p:nvPr/>
        </p:nvGrpSpPr>
        <p:grpSpPr>
          <a:xfrm>
            <a:off x="507474" y="2838959"/>
            <a:ext cx="4030193" cy="809477"/>
            <a:chOff x="0" y="-47625"/>
            <a:chExt cx="1061450" cy="213195"/>
          </a:xfrm>
        </p:grpSpPr>
        <p:sp>
          <p:nvSpPr>
            <p:cNvPr id="2055" name="Google Shape;2055;p54"/>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2057" name="Google Shape;2057;p54"/>
          <p:cNvGrpSpPr/>
          <p:nvPr/>
        </p:nvGrpSpPr>
        <p:grpSpPr>
          <a:xfrm>
            <a:off x="507474" y="3534284"/>
            <a:ext cx="4009702" cy="809477"/>
            <a:chOff x="0" y="-47625"/>
            <a:chExt cx="1056053" cy="213195"/>
          </a:xfrm>
        </p:grpSpPr>
        <p:sp>
          <p:nvSpPr>
            <p:cNvPr id="2058" name="Google Shape;2058;p54"/>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2060" name="Google Shape;2060;p54"/>
          <p:cNvGrpSpPr/>
          <p:nvPr/>
        </p:nvGrpSpPr>
        <p:grpSpPr>
          <a:xfrm>
            <a:off x="507474" y="4239134"/>
            <a:ext cx="4009702" cy="847576"/>
            <a:chOff x="0" y="-47625"/>
            <a:chExt cx="1056053" cy="223230"/>
          </a:xfrm>
        </p:grpSpPr>
        <p:sp>
          <p:nvSpPr>
            <p:cNvPr id="2061" name="Google Shape;2061;p54"/>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4"/>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2063" name="Google Shape;2063;p54"/>
          <p:cNvGrpSpPr/>
          <p:nvPr/>
        </p:nvGrpSpPr>
        <p:grpSpPr>
          <a:xfrm>
            <a:off x="507474" y="4963034"/>
            <a:ext cx="4030193" cy="828526"/>
            <a:chOff x="0" y="-47625"/>
            <a:chExt cx="1061450" cy="218213"/>
          </a:xfrm>
        </p:grpSpPr>
        <p:sp>
          <p:nvSpPr>
            <p:cNvPr id="2064" name="Google Shape;2064;p54"/>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4"/>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2066" name="Google Shape;2066;p54"/>
          <p:cNvGrpSpPr/>
          <p:nvPr/>
        </p:nvGrpSpPr>
        <p:grpSpPr>
          <a:xfrm>
            <a:off x="507474" y="5677409"/>
            <a:ext cx="4050684" cy="861863"/>
            <a:chOff x="0" y="-47625"/>
            <a:chExt cx="1066847" cy="226993"/>
          </a:xfrm>
        </p:grpSpPr>
        <p:sp>
          <p:nvSpPr>
            <p:cNvPr id="2067" name="Google Shape;2067;p54"/>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4"/>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2069" name="Google Shape;2069;p54"/>
          <p:cNvGrpSpPr/>
          <p:nvPr/>
        </p:nvGrpSpPr>
        <p:grpSpPr>
          <a:xfrm>
            <a:off x="507474" y="6415597"/>
            <a:ext cx="4030193" cy="899963"/>
            <a:chOff x="0" y="-47625"/>
            <a:chExt cx="1061450" cy="237027"/>
          </a:xfrm>
        </p:grpSpPr>
        <p:sp>
          <p:nvSpPr>
            <p:cNvPr id="2070" name="Google Shape;2070;p54"/>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2072" name="Google Shape;2072;p54"/>
          <p:cNvGrpSpPr/>
          <p:nvPr/>
        </p:nvGrpSpPr>
        <p:grpSpPr>
          <a:xfrm>
            <a:off x="507474" y="7191883"/>
            <a:ext cx="4050684" cy="809477"/>
            <a:chOff x="0" y="-47625"/>
            <a:chExt cx="1066847" cy="213195"/>
          </a:xfrm>
        </p:grpSpPr>
        <p:sp>
          <p:nvSpPr>
            <p:cNvPr id="2073" name="Google Shape;2073;p54"/>
            <p:cNvSpPr/>
            <p:nvPr/>
          </p:nvSpPr>
          <p:spPr>
            <a:xfrm>
              <a:off x="0" y="0"/>
              <a:ext cx="1066847" cy="165570"/>
            </a:xfrm>
            <a:custGeom>
              <a:rect b="b" l="l" r="r" t="t"/>
              <a:pathLst>
                <a:path extrusionOk="0" h="165570" w="1066847">
                  <a:moveTo>
                    <a:pt x="32491" y="0"/>
                  </a:moveTo>
                  <a:lnTo>
                    <a:pt x="1034355" y="0"/>
                  </a:lnTo>
                  <a:cubicBezTo>
                    <a:pt x="1052300" y="0"/>
                    <a:pt x="1066847" y="14547"/>
                    <a:pt x="1066847" y="32491"/>
                  </a:cubicBezTo>
                  <a:lnTo>
                    <a:pt x="1066847" y="133079"/>
                  </a:lnTo>
                  <a:cubicBezTo>
                    <a:pt x="1066847" y="151023"/>
                    <a:pt x="1052300" y="165570"/>
                    <a:pt x="1034355" y="165570"/>
                  </a:cubicBezTo>
                  <a:lnTo>
                    <a:pt x="32491" y="165570"/>
                  </a:lnTo>
                  <a:cubicBezTo>
                    <a:pt x="14547" y="165570"/>
                    <a:pt x="0" y="151023"/>
                    <a:pt x="0" y="133079"/>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txBox="1"/>
            <p:nvPr/>
          </p:nvSpPr>
          <p:spPr>
            <a:xfrm>
              <a:off x="0" y="-47625"/>
              <a:ext cx="1066847"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sp>
        <p:nvSpPr>
          <p:cNvPr id="2075" name="Google Shape;2075;p54"/>
          <p:cNvSpPr/>
          <p:nvPr/>
        </p:nvSpPr>
        <p:spPr>
          <a:xfrm>
            <a:off x="6473620" y="2099733"/>
            <a:ext cx="10970520" cy="6435346"/>
          </a:xfrm>
          <a:custGeom>
            <a:rect b="b" l="l" r="r" t="t"/>
            <a:pathLst>
              <a:path extrusionOk="0" h="6435346" w="10970520">
                <a:moveTo>
                  <a:pt x="0" y="0"/>
                </a:moveTo>
                <a:lnTo>
                  <a:pt x="10970520" y="0"/>
                </a:lnTo>
                <a:lnTo>
                  <a:pt x="10970520" y="6435345"/>
                </a:lnTo>
                <a:lnTo>
                  <a:pt x="0" y="6435345"/>
                </a:lnTo>
                <a:lnTo>
                  <a:pt x="0" y="0"/>
                </a:lnTo>
                <a:close/>
              </a:path>
            </a:pathLst>
          </a:custGeom>
          <a:blipFill rotWithShape="1">
            <a:blip r:embed="rId3">
              <a:alphaModFix/>
            </a:blip>
            <a:stretch>
              <a:fillRect b="0" l="0" r="0" t="0"/>
            </a:stretch>
          </a:blipFill>
          <a:ln cap="sq" cmpd="sng" w="19050">
            <a:solidFill>
              <a:srgbClr val="000000"/>
            </a:solidFill>
            <a:prstDash val="solid"/>
            <a:miter lim="8000"/>
            <a:headEnd len="sm" w="sm" type="none"/>
            <a:tailEnd len="sm" w="sm" type="none"/>
          </a:ln>
        </p:spPr>
      </p:sp>
      <p:sp>
        <p:nvSpPr>
          <p:cNvPr id="2076" name="Google Shape;2076;p54"/>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sp>
        <p:nvSpPr>
          <p:cNvPr id="2077" name="Google Shape;2077;p54"/>
          <p:cNvSpPr txBox="1"/>
          <p:nvPr/>
        </p:nvSpPr>
        <p:spPr>
          <a:xfrm>
            <a:off x="10497363" y="8836025"/>
            <a:ext cx="4503658" cy="42227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Bricolage Grotesque"/>
                <a:ea typeface="Bricolage Grotesque"/>
                <a:cs typeface="Bricolage Grotesque"/>
                <a:sym typeface="Bricolage Grotesque"/>
              </a:rPr>
              <a:t>Nhúng dashboard vào website</a:t>
            </a:r>
            <a:endParaRPr/>
          </a:p>
        </p:txBody>
      </p:sp>
      <p:grpSp>
        <p:nvGrpSpPr>
          <p:cNvPr id="2078" name="Google Shape;2078;p54"/>
          <p:cNvGrpSpPr/>
          <p:nvPr/>
        </p:nvGrpSpPr>
        <p:grpSpPr>
          <a:xfrm>
            <a:off x="-158303" y="7916189"/>
            <a:ext cx="5758397" cy="885677"/>
            <a:chOff x="0" y="-47625"/>
            <a:chExt cx="1516615" cy="233264"/>
          </a:xfrm>
        </p:grpSpPr>
        <p:sp>
          <p:nvSpPr>
            <p:cNvPr id="2079" name="Google Shape;2079;p54"/>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Tiêu chí khác</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grpSp>
        <p:nvGrpSpPr>
          <p:cNvPr id="2085" name="Google Shape;2085;p55"/>
          <p:cNvGrpSpPr/>
          <p:nvPr/>
        </p:nvGrpSpPr>
        <p:grpSpPr>
          <a:xfrm>
            <a:off x="-774243" y="1126443"/>
            <a:ext cx="6111589" cy="8131857"/>
            <a:chOff x="0" y="-38100"/>
            <a:chExt cx="1609637" cy="2141724"/>
          </a:xfrm>
        </p:grpSpPr>
        <p:sp>
          <p:nvSpPr>
            <p:cNvPr id="2086" name="Google Shape;2086;p55"/>
            <p:cNvSpPr/>
            <p:nvPr/>
          </p:nvSpPr>
          <p:spPr>
            <a:xfrm>
              <a:off x="0" y="0"/>
              <a:ext cx="1609637" cy="2103624"/>
            </a:xfrm>
            <a:custGeom>
              <a:rect b="b" l="l" r="r" t="t"/>
              <a:pathLst>
                <a:path extrusionOk="0" h="2103624" w="1609637">
                  <a:moveTo>
                    <a:pt x="64605" y="0"/>
                  </a:moveTo>
                  <a:lnTo>
                    <a:pt x="1545032" y="0"/>
                  </a:lnTo>
                  <a:cubicBezTo>
                    <a:pt x="1562166" y="0"/>
                    <a:pt x="1578599" y="6807"/>
                    <a:pt x="1590714" y="18922"/>
                  </a:cubicBezTo>
                  <a:cubicBezTo>
                    <a:pt x="1602830" y="31038"/>
                    <a:pt x="1609637" y="47471"/>
                    <a:pt x="1609637" y="64605"/>
                  </a:cubicBezTo>
                  <a:lnTo>
                    <a:pt x="1609637" y="2039019"/>
                  </a:lnTo>
                  <a:cubicBezTo>
                    <a:pt x="1609637" y="2056153"/>
                    <a:pt x="1602830" y="2072586"/>
                    <a:pt x="1590714" y="2084701"/>
                  </a:cubicBezTo>
                  <a:cubicBezTo>
                    <a:pt x="1578599" y="2096817"/>
                    <a:pt x="1562166" y="2103624"/>
                    <a:pt x="1545032" y="2103624"/>
                  </a:cubicBezTo>
                  <a:lnTo>
                    <a:pt x="64605" y="2103624"/>
                  </a:lnTo>
                  <a:cubicBezTo>
                    <a:pt x="47471" y="2103624"/>
                    <a:pt x="31038" y="2096817"/>
                    <a:pt x="18922" y="2084701"/>
                  </a:cubicBezTo>
                  <a:cubicBezTo>
                    <a:pt x="6807" y="2072586"/>
                    <a:pt x="0" y="2056153"/>
                    <a:pt x="0" y="2039019"/>
                  </a:cubicBezTo>
                  <a:lnTo>
                    <a:pt x="0" y="64605"/>
                  </a:lnTo>
                  <a:cubicBezTo>
                    <a:pt x="0" y="47471"/>
                    <a:pt x="6807" y="31038"/>
                    <a:pt x="18922" y="18922"/>
                  </a:cubicBezTo>
                  <a:cubicBezTo>
                    <a:pt x="31038" y="6807"/>
                    <a:pt x="47471" y="0"/>
                    <a:pt x="64605"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txBox="1"/>
            <p:nvPr/>
          </p:nvSpPr>
          <p:spPr>
            <a:xfrm>
              <a:off x="0" y="-38100"/>
              <a:ext cx="1609637" cy="2141724"/>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2088" name="Google Shape;2088;p55"/>
          <p:cNvGrpSpPr/>
          <p:nvPr/>
        </p:nvGrpSpPr>
        <p:grpSpPr>
          <a:xfrm>
            <a:off x="507474" y="2096010"/>
            <a:ext cx="4030193" cy="866626"/>
            <a:chOff x="0" y="-47625"/>
            <a:chExt cx="1061450" cy="228247"/>
          </a:xfrm>
        </p:grpSpPr>
        <p:sp>
          <p:nvSpPr>
            <p:cNvPr id="2089" name="Google Shape;2089;p55"/>
            <p:cNvSpPr/>
            <p:nvPr/>
          </p:nvSpPr>
          <p:spPr>
            <a:xfrm>
              <a:off x="0" y="0"/>
              <a:ext cx="1061450" cy="180622"/>
            </a:xfrm>
            <a:custGeom>
              <a:rect b="b" l="l" r="r" t="t"/>
              <a:pathLst>
                <a:path extrusionOk="0" h="180622" w="1061450">
                  <a:moveTo>
                    <a:pt x="32657" y="0"/>
                  </a:moveTo>
                  <a:lnTo>
                    <a:pt x="1028793" y="0"/>
                  </a:lnTo>
                  <a:cubicBezTo>
                    <a:pt x="1046829" y="0"/>
                    <a:pt x="1061450" y="14621"/>
                    <a:pt x="1061450" y="32657"/>
                  </a:cubicBezTo>
                  <a:lnTo>
                    <a:pt x="1061450" y="147966"/>
                  </a:lnTo>
                  <a:cubicBezTo>
                    <a:pt x="1061450" y="156627"/>
                    <a:pt x="1058009" y="164933"/>
                    <a:pt x="1051885" y="171057"/>
                  </a:cubicBezTo>
                  <a:cubicBezTo>
                    <a:pt x="1045761" y="177182"/>
                    <a:pt x="1037455" y="180622"/>
                    <a:pt x="1028793" y="180622"/>
                  </a:cubicBezTo>
                  <a:lnTo>
                    <a:pt x="32657" y="180622"/>
                  </a:lnTo>
                  <a:cubicBezTo>
                    <a:pt x="14621" y="180622"/>
                    <a:pt x="0" y="166001"/>
                    <a:pt x="0" y="14796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5"/>
            <p:cNvSpPr txBox="1"/>
            <p:nvPr/>
          </p:nvSpPr>
          <p:spPr>
            <a:xfrm>
              <a:off x="0" y="-47625"/>
              <a:ext cx="1061450" cy="22824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 tin cậy</a:t>
              </a:r>
              <a:endParaRPr/>
            </a:p>
          </p:txBody>
        </p:sp>
      </p:grpSp>
      <p:grpSp>
        <p:nvGrpSpPr>
          <p:cNvPr id="2091" name="Google Shape;2091;p55"/>
          <p:cNvGrpSpPr/>
          <p:nvPr/>
        </p:nvGrpSpPr>
        <p:grpSpPr>
          <a:xfrm>
            <a:off x="507474" y="2838959"/>
            <a:ext cx="4030193" cy="809477"/>
            <a:chOff x="0" y="-47625"/>
            <a:chExt cx="1061450" cy="213195"/>
          </a:xfrm>
        </p:grpSpPr>
        <p:sp>
          <p:nvSpPr>
            <p:cNvPr id="2092" name="Google Shape;2092;p55"/>
            <p:cNvSpPr/>
            <p:nvPr/>
          </p:nvSpPr>
          <p:spPr>
            <a:xfrm>
              <a:off x="0" y="0"/>
              <a:ext cx="1061450" cy="165570"/>
            </a:xfrm>
            <a:custGeom>
              <a:rect b="b" l="l" r="r" t="t"/>
              <a:pathLst>
                <a:path extrusionOk="0" h="165570" w="1061450">
                  <a:moveTo>
                    <a:pt x="32657" y="0"/>
                  </a:moveTo>
                  <a:lnTo>
                    <a:pt x="1028793" y="0"/>
                  </a:lnTo>
                  <a:cubicBezTo>
                    <a:pt x="1046829" y="0"/>
                    <a:pt x="1061450" y="14621"/>
                    <a:pt x="1061450" y="32657"/>
                  </a:cubicBezTo>
                  <a:lnTo>
                    <a:pt x="1061450" y="132914"/>
                  </a:lnTo>
                  <a:cubicBezTo>
                    <a:pt x="1061450" y="150949"/>
                    <a:pt x="1046829" y="165570"/>
                    <a:pt x="1028793" y="165570"/>
                  </a:cubicBezTo>
                  <a:lnTo>
                    <a:pt x="32657" y="165570"/>
                  </a:lnTo>
                  <a:cubicBezTo>
                    <a:pt x="14621" y="165570"/>
                    <a:pt x="0" y="150949"/>
                    <a:pt x="0" y="132914"/>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5"/>
            <p:cNvSpPr txBox="1"/>
            <p:nvPr/>
          </p:nvSpPr>
          <p:spPr>
            <a:xfrm>
              <a:off x="0" y="-47625"/>
              <a:ext cx="1061450"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Phù hợp với mục đích</a:t>
              </a:r>
              <a:endParaRPr/>
            </a:p>
          </p:txBody>
        </p:sp>
      </p:grpSp>
      <p:grpSp>
        <p:nvGrpSpPr>
          <p:cNvPr id="2094" name="Google Shape;2094;p55"/>
          <p:cNvGrpSpPr/>
          <p:nvPr/>
        </p:nvGrpSpPr>
        <p:grpSpPr>
          <a:xfrm>
            <a:off x="507474" y="3534284"/>
            <a:ext cx="4009702" cy="809477"/>
            <a:chOff x="0" y="-47625"/>
            <a:chExt cx="1056053" cy="213195"/>
          </a:xfrm>
        </p:grpSpPr>
        <p:sp>
          <p:nvSpPr>
            <p:cNvPr id="2095" name="Google Shape;2095;p55"/>
            <p:cNvSpPr/>
            <p:nvPr/>
          </p:nvSpPr>
          <p:spPr>
            <a:xfrm>
              <a:off x="0" y="0"/>
              <a:ext cx="1056053" cy="165570"/>
            </a:xfrm>
            <a:custGeom>
              <a:rect b="b" l="l" r="r" t="t"/>
              <a:pathLst>
                <a:path extrusionOk="0" h="165570" w="1056053">
                  <a:moveTo>
                    <a:pt x="32824" y="0"/>
                  </a:moveTo>
                  <a:lnTo>
                    <a:pt x="1023230" y="0"/>
                  </a:lnTo>
                  <a:cubicBezTo>
                    <a:pt x="1041358" y="0"/>
                    <a:pt x="1056053" y="14696"/>
                    <a:pt x="1056053" y="32824"/>
                  </a:cubicBezTo>
                  <a:lnTo>
                    <a:pt x="1056053" y="132747"/>
                  </a:lnTo>
                  <a:cubicBezTo>
                    <a:pt x="1056053" y="141452"/>
                    <a:pt x="1052595" y="149801"/>
                    <a:pt x="1046440" y="155957"/>
                  </a:cubicBezTo>
                  <a:cubicBezTo>
                    <a:pt x="1040284" y="162112"/>
                    <a:pt x="1031935" y="165570"/>
                    <a:pt x="1023230" y="165570"/>
                  </a:cubicBezTo>
                  <a:lnTo>
                    <a:pt x="32824" y="165570"/>
                  </a:lnTo>
                  <a:cubicBezTo>
                    <a:pt x="14696" y="165570"/>
                    <a:pt x="0" y="150875"/>
                    <a:pt x="0" y="132747"/>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5"/>
            <p:cNvSpPr txBox="1"/>
            <p:nvPr/>
          </p:nvSpPr>
          <p:spPr>
            <a:xfrm>
              <a:off x="0" y="-47625"/>
              <a:ext cx="1056053"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Rõ ràng &amp; dễ hiểu</a:t>
              </a:r>
              <a:endParaRPr/>
            </a:p>
          </p:txBody>
        </p:sp>
      </p:grpSp>
      <p:grpSp>
        <p:nvGrpSpPr>
          <p:cNvPr id="2097" name="Google Shape;2097;p55"/>
          <p:cNvGrpSpPr/>
          <p:nvPr/>
        </p:nvGrpSpPr>
        <p:grpSpPr>
          <a:xfrm>
            <a:off x="507474" y="4239134"/>
            <a:ext cx="4009702" cy="847576"/>
            <a:chOff x="0" y="-47625"/>
            <a:chExt cx="1056053" cy="223230"/>
          </a:xfrm>
        </p:grpSpPr>
        <p:sp>
          <p:nvSpPr>
            <p:cNvPr id="2098" name="Google Shape;2098;p55"/>
            <p:cNvSpPr/>
            <p:nvPr/>
          </p:nvSpPr>
          <p:spPr>
            <a:xfrm>
              <a:off x="0" y="0"/>
              <a:ext cx="1056053" cy="175605"/>
            </a:xfrm>
            <a:custGeom>
              <a:rect b="b" l="l" r="r" t="t"/>
              <a:pathLst>
                <a:path extrusionOk="0" h="175605" w="1056053">
                  <a:moveTo>
                    <a:pt x="32824" y="0"/>
                  </a:moveTo>
                  <a:lnTo>
                    <a:pt x="1023230" y="0"/>
                  </a:lnTo>
                  <a:cubicBezTo>
                    <a:pt x="1041358" y="0"/>
                    <a:pt x="1056053" y="14696"/>
                    <a:pt x="1056053" y="32824"/>
                  </a:cubicBezTo>
                  <a:lnTo>
                    <a:pt x="1056053" y="142781"/>
                  </a:lnTo>
                  <a:cubicBezTo>
                    <a:pt x="1056053" y="151487"/>
                    <a:pt x="1052595" y="159836"/>
                    <a:pt x="1046440" y="165991"/>
                  </a:cubicBezTo>
                  <a:cubicBezTo>
                    <a:pt x="1040284" y="172147"/>
                    <a:pt x="1031935" y="175605"/>
                    <a:pt x="1023230" y="175605"/>
                  </a:cubicBezTo>
                  <a:lnTo>
                    <a:pt x="32824" y="175605"/>
                  </a:lnTo>
                  <a:cubicBezTo>
                    <a:pt x="24118" y="175605"/>
                    <a:pt x="15769" y="172147"/>
                    <a:pt x="9614" y="165991"/>
                  </a:cubicBezTo>
                  <a:cubicBezTo>
                    <a:pt x="3458" y="159836"/>
                    <a:pt x="0" y="151487"/>
                    <a:pt x="0" y="142781"/>
                  </a:cubicBezTo>
                  <a:lnTo>
                    <a:pt x="0" y="32824"/>
                  </a:lnTo>
                  <a:cubicBezTo>
                    <a:pt x="0" y="24118"/>
                    <a:pt x="3458" y="15769"/>
                    <a:pt x="9614" y="9614"/>
                  </a:cubicBezTo>
                  <a:cubicBezTo>
                    <a:pt x="15769" y="3458"/>
                    <a:pt x="24118" y="0"/>
                    <a:pt x="32824"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5"/>
            <p:cNvSpPr txBox="1"/>
            <p:nvPr/>
          </p:nvSpPr>
          <p:spPr>
            <a:xfrm>
              <a:off x="0" y="-47625"/>
              <a:ext cx="1056053" cy="22323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&amp; liên kết</a:t>
              </a:r>
              <a:endParaRPr/>
            </a:p>
          </p:txBody>
        </p:sp>
      </p:grpSp>
      <p:grpSp>
        <p:nvGrpSpPr>
          <p:cNvPr id="2100" name="Google Shape;2100;p55"/>
          <p:cNvGrpSpPr/>
          <p:nvPr/>
        </p:nvGrpSpPr>
        <p:grpSpPr>
          <a:xfrm>
            <a:off x="507474" y="4963034"/>
            <a:ext cx="4030193" cy="828526"/>
            <a:chOff x="0" y="-47625"/>
            <a:chExt cx="1061450" cy="218213"/>
          </a:xfrm>
        </p:grpSpPr>
        <p:sp>
          <p:nvSpPr>
            <p:cNvPr id="2101" name="Google Shape;2101;p55"/>
            <p:cNvSpPr/>
            <p:nvPr/>
          </p:nvSpPr>
          <p:spPr>
            <a:xfrm>
              <a:off x="0" y="0"/>
              <a:ext cx="1061450" cy="170588"/>
            </a:xfrm>
            <a:custGeom>
              <a:rect b="b" l="l" r="r" t="t"/>
              <a:pathLst>
                <a:path extrusionOk="0" h="170588" w="1061450">
                  <a:moveTo>
                    <a:pt x="32657" y="0"/>
                  </a:moveTo>
                  <a:lnTo>
                    <a:pt x="1028793" y="0"/>
                  </a:lnTo>
                  <a:cubicBezTo>
                    <a:pt x="1046829" y="0"/>
                    <a:pt x="1061450" y="14621"/>
                    <a:pt x="1061450" y="32657"/>
                  </a:cubicBezTo>
                  <a:lnTo>
                    <a:pt x="1061450" y="137931"/>
                  </a:lnTo>
                  <a:cubicBezTo>
                    <a:pt x="1061450" y="155967"/>
                    <a:pt x="1046829" y="170588"/>
                    <a:pt x="1028793" y="170588"/>
                  </a:cubicBezTo>
                  <a:lnTo>
                    <a:pt x="32657" y="170588"/>
                  </a:lnTo>
                  <a:cubicBezTo>
                    <a:pt x="14621" y="170588"/>
                    <a:pt x="0" y="155967"/>
                    <a:pt x="0" y="137931"/>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5"/>
            <p:cNvSpPr txBox="1"/>
            <p:nvPr/>
          </p:nvSpPr>
          <p:spPr>
            <a:xfrm>
              <a:off x="0" y="-47625"/>
              <a:ext cx="1061450"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Tương tác &amp; điều hướng</a:t>
              </a:r>
              <a:endParaRPr/>
            </a:p>
          </p:txBody>
        </p:sp>
      </p:grpSp>
      <p:grpSp>
        <p:nvGrpSpPr>
          <p:cNvPr id="2103" name="Google Shape;2103;p55"/>
          <p:cNvGrpSpPr/>
          <p:nvPr/>
        </p:nvGrpSpPr>
        <p:grpSpPr>
          <a:xfrm>
            <a:off x="507474" y="5677409"/>
            <a:ext cx="4050684" cy="861863"/>
            <a:chOff x="0" y="-47625"/>
            <a:chExt cx="1066847" cy="226993"/>
          </a:xfrm>
        </p:grpSpPr>
        <p:sp>
          <p:nvSpPr>
            <p:cNvPr id="2104" name="Google Shape;2104;p55"/>
            <p:cNvSpPr/>
            <p:nvPr/>
          </p:nvSpPr>
          <p:spPr>
            <a:xfrm>
              <a:off x="0" y="0"/>
              <a:ext cx="1066847" cy="179368"/>
            </a:xfrm>
            <a:custGeom>
              <a:rect b="b" l="l" r="r" t="t"/>
              <a:pathLst>
                <a:path extrusionOk="0" h="179368" w="1066847">
                  <a:moveTo>
                    <a:pt x="32491" y="0"/>
                  </a:moveTo>
                  <a:lnTo>
                    <a:pt x="1034355" y="0"/>
                  </a:lnTo>
                  <a:cubicBezTo>
                    <a:pt x="1052300" y="0"/>
                    <a:pt x="1066847" y="14547"/>
                    <a:pt x="1066847" y="32491"/>
                  </a:cubicBezTo>
                  <a:lnTo>
                    <a:pt x="1066847" y="146876"/>
                  </a:lnTo>
                  <a:cubicBezTo>
                    <a:pt x="1066847" y="164821"/>
                    <a:pt x="1052300" y="179368"/>
                    <a:pt x="1034355" y="179368"/>
                  </a:cubicBezTo>
                  <a:lnTo>
                    <a:pt x="32491" y="179368"/>
                  </a:lnTo>
                  <a:cubicBezTo>
                    <a:pt x="14547" y="179368"/>
                    <a:pt x="0" y="164821"/>
                    <a:pt x="0" y="146876"/>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5"/>
            <p:cNvSpPr txBox="1"/>
            <p:nvPr/>
          </p:nvSpPr>
          <p:spPr>
            <a:xfrm>
              <a:off x="0" y="-47625"/>
              <a:ext cx="1066847" cy="22699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Thiết kế hấp dẫn</a:t>
              </a:r>
              <a:endParaRPr/>
            </a:p>
          </p:txBody>
        </p:sp>
      </p:grpSp>
      <p:grpSp>
        <p:nvGrpSpPr>
          <p:cNvPr id="2106" name="Google Shape;2106;p55"/>
          <p:cNvGrpSpPr/>
          <p:nvPr/>
        </p:nvGrpSpPr>
        <p:grpSpPr>
          <a:xfrm>
            <a:off x="507474" y="6415597"/>
            <a:ext cx="4030193" cy="899963"/>
            <a:chOff x="0" y="-47625"/>
            <a:chExt cx="1061450" cy="237027"/>
          </a:xfrm>
        </p:grpSpPr>
        <p:sp>
          <p:nvSpPr>
            <p:cNvPr id="2107" name="Google Shape;2107;p55"/>
            <p:cNvSpPr/>
            <p:nvPr/>
          </p:nvSpPr>
          <p:spPr>
            <a:xfrm>
              <a:off x="0" y="0"/>
              <a:ext cx="1061450" cy="189402"/>
            </a:xfrm>
            <a:custGeom>
              <a:rect b="b" l="l" r="r" t="t"/>
              <a:pathLst>
                <a:path extrusionOk="0" h="189402" w="1061450">
                  <a:moveTo>
                    <a:pt x="32657" y="0"/>
                  </a:moveTo>
                  <a:lnTo>
                    <a:pt x="1028793" y="0"/>
                  </a:lnTo>
                  <a:cubicBezTo>
                    <a:pt x="1046829" y="0"/>
                    <a:pt x="1061450" y="14621"/>
                    <a:pt x="1061450" y="32657"/>
                  </a:cubicBezTo>
                  <a:lnTo>
                    <a:pt x="1061450" y="156746"/>
                  </a:lnTo>
                  <a:cubicBezTo>
                    <a:pt x="1061450" y="174782"/>
                    <a:pt x="1046829" y="189402"/>
                    <a:pt x="1028793" y="189402"/>
                  </a:cubicBezTo>
                  <a:lnTo>
                    <a:pt x="32657" y="189402"/>
                  </a:lnTo>
                  <a:cubicBezTo>
                    <a:pt x="14621" y="189402"/>
                    <a:pt x="0" y="174782"/>
                    <a:pt x="0" y="156746"/>
                  </a:cubicBezTo>
                  <a:lnTo>
                    <a:pt x="0" y="32657"/>
                  </a:lnTo>
                  <a:cubicBezTo>
                    <a:pt x="0" y="14621"/>
                    <a:pt x="14621" y="0"/>
                    <a:pt x="3265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5"/>
            <p:cNvSpPr txBox="1"/>
            <p:nvPr/>
          </p:nvSpPr>
          <p:spPr>
            <a:xfrm>
              <a:off x="0" y="-47625"/>
              <a:ext cx="1061450" cy="237027"/>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Phân tích dữ liệu</a:t>
              </a:r>
              <a:endParaRPr/>
            </a:p>
          </p:txBody>
        </p:sp>
      </p:grpSp>
      <p:grpSp>
        <p:nvGrpSpPr>
          <p:cNvPr id="2109" name="Google Shape;2109;p55"/>
          <p:cNvGrpSpPr/>
          <p:nvPr/>
        </p:nvGrpSpPr>
        <p:grpSpPr>
          <a:xfrm>
            <a:off x="507474" y="7191883"/>
            <a:ext cx="4050684" cy="809477"/>
            <a:chOff x="0" y="-47625"/>
            <a:chExt cx="1066847" cy="213195"/>
          </a:xfrm>
        </p:grpSpPr>
        <p:sp>
          <p:nvSpPr>
            <p:cNvPr id="2110" name="Google Shape;2110;p55"/>
            <p:cNvSpPr/>
            <p:nvPr/>
          </p:nvSpPr>
          <p:spPr>
            <a:xfrm>
              <a:off x="0" y="0"/>
              <a:ext cx="1066847" cy="165570"/>
            </a:xfrm>
            <a:custGeom>
              <a:rect b="b" l="l" r="r" t="t"/>
              <a:pathLst>
                <a:path extrusionOk="0" h="165570" w="1066847">
                  <a:moveTo>
                    <a:pt x="32491" y="0"/>
                  </a:moveTo>
                  <a:lnTo>
                    <a:pt x="1034355" y="0"/>
                  </a:lnTo>
                  <a:cubicBezTo>
                    <a:pt x="1052300" y="0"/>
                    <a:pt x="1066847" y="14547"/>
                    <a:pt x="1066847" y="32491"/>
                  </a:cubicBezTo>
                  <a:lnTo>
                    <a:pt x="1066847" y="133079"/>
                  </a:lnTo>
                  <a:cubicBezTo>
                    <a:pt x="1066847" y="151023"/>
                    <a:pt x="1052300" y="165570"/>
                    <a:pt x="1034355" y="165570"/>
                  </a:cubicBezTo>
                  <a:lnTo>
                    <a:pt x="32491" y="165570"/>
                  </a:lnTo>
                  <a:cubicBezTo>
                    <a:pt x="14547" y="165570"/>
                    <a:pt x="0" y="151023"/>
                    <a:pt x="0" y="133079"/>
                  </a:cubicBezTo>
                  <a:lnTo>
                    <a:pt x="0" y="32491"/>
                  </a:lnTo>
                  <a:cubicBezTo>
                    <a:pt x="0" y="14547"/>
                    <a:pt x="14547" y="0"/>
                    <a:pt x="32491"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5"/>
            <p:cNvSpPr txBox="1"/>
            <p:nvPr/>
          </p:nvSpPr>
          <p:spPr>
            <a:xfrm>
              <a:off x="0" y="-47625"/>
              <a:ext cx="1066847" cy="213195"/>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Tích hợp AI</a:t>
              </a:r>
              <a:endParaRPr/>
            </a:p>
          </p:txBody>
        </p:sp>
      </p:grpSp>
      <p:grpSp>
        <p:nvGrpSpPr>
          <p:cNvPr id="2112" name="Google Shape;2112;p55"/>
          <p:cNvGrpSpPr/>
          <p:nvPr/>
        </p:nvGrpSpPr>
        <p:grpSpPr>
          <a:xfrm>
            <a:off x="-158303" y="7916189"/>
            <a:ext cx="5758397" cy="885677"/>
            <a:chOff x="0" y="-47625"/>
            <a:chExt cx="1516615" cy="233264"/>
          </a:xfrm>
        </p:grpSpPr>
        <p:sp>
          <p:nvSpPr>
            <p:cNvPr id="2113" name="Google Shape;2113;p55"/>
            <p:cNvSpPr/>
            <p:nvPr/>
          </p:nvSpPr>
          <p:spPr>
            <a:xfrm>
              <a:off x="0" y="0"/>
              <a:ext cx="1516615" cy="185639"/>
            </a:xfrm>
            <a:custGeom>
              <a:rect b="b" l="l" r="r" t="t"/>
              <a:pathLst>
                <a:path extrusionOk="0" h="185639" w="1516615">
                  <a:moveTo>
                    <a:pt x="22856" y="0"/>
                  </a:moveTo>
                  <a:lnTo>
                    <a:pt x="1493759" y="0"/>
                  </a:lnTo>
                  <a:cubicBezTo>
                    <a:pt x="1499821" y="0"/>
                    <a:pt x="1505634" y="2408"/>
                    <a:pt x="1509921" y="6694"/>
                  </a:cubicBezTo>
                  <a:cubicBezTo>
                    <a:pt x="1514207" y="10981"/>
                    <a:pt x="1516615" y="16794"/>
                    <a:pt x="1516615" y="22856"/>
                  </a:cubicBezTo>
                  <a:lnTo>
                    <a:pt x="1516615" y="162784"/>
                  </a:lnTo>
                  <a:cubicBezTo>
                    <a:pt x="1516615" y="175407"/>
                    <a:pt x="1506382" y="185639"/>
                    <a:pt x="1493759" y="185639"/>
                  </a:cubicBezTo>
                  <a:lnTo>
                    <a:pt x="22856" y="185639"/>
                  </a:lnTo>
                  <a:cubicBezTo>
                    <a:pt x="16794" y="185639"/>
                    <a:pt x="10981" y="183231"/>
                    <a:pt x="6694" y="178945"/>
                  </a:cubicBezTo>
                  <a:cubicBezTo>
                    <a:pt x="2408" y="174659"/>
                    <a:pt x="0" y="168845"/>
                    <a:pt x="0" y="162784"/>
                  </a:cubicBezTo>
                  <a:lnTo>
                    <a:pt x="0" y="22856"/>
                  </a:lnTo>
                  <a:cubicBezTo>
                    <a:pt x="0" y="10233"/>
                    <a:pt x="10233" y="0"/>
                    <a:pt x="22856" y="0"/>
                  </a:cubicBezTo>
                  <a:close/>
                </a:path>
              </a:pathLst>
            </a:custGeom>
            <a:solidFill>
              <a:srgbClr val="FFFFFF"/>
            </a:solidFill>
            <a:ln cap="sq" cmpd="sng" w="9525">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5"/>
            <p:cNvSpPr txBox="1"/>
            <p:nvPr/>
          </p:nvSpPr>
          <p:spPr>
            <a:xfrm>
              <a:off x="0" y="-47625"/>
              <a:ext cx="1516615" cy="233264"/>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Tiêu chí khác</a:t>
              </a:r>
              <a:endParaRPr/>
            </a:p>
          </p:txBody>
        </p:sp>
      </p:grpSp>
      <p:sp>
        <p:nvSpPr>
          <p:cNvPr id="2115" name="Google Shape;2115;p55"/>
          <p:cNvSpPr txBox="1"/>
          <p:nvPr/>
        </p:nvSpPr>
        <p:spPr>
          <a:xfrm>
            <a:off x="344224" y="1523716"/>
            <a:ext cx="4377182" cy="657464"/>
          </a:xfrm>
          <a:prstGeom prst="rect">
            <a:avLst/>
          </a:prstGeom>
          <a:noFill/>
          <a:ln>
            <a:noFill/>
          </a:ln>
        </p:spPr>
        <p:txBody>
          <a:bodyPr anchorCtr="0" anchor="t" bIns="0" lIns="0" spcFirstLastPara="1" rIns="0" wrap="square" tIns="0">
            <a:spAutoFit/>
          </a:bodyPr>
          <a:lstStyle/>
          <a:p>
            <a:pPr indent="0" lvl="0" marL="0" marR="0" rtl="0" algn="l">
              <a:lnSpc>
                <a:spcPct val="135015"/>
              </a:lnSpc>
              <a:spcBef>
                <a:spcPts val="0"/>
              </a:spcBef>
              <a:spcAft>
                <a:spcPts val="0"/>
              </a:spcAft>
              <a:buNone/>
            </a:pPr>
            <a:r>
              <a:rPr b="1" i="0" lang="en-US" sz="3984" u="none" cap="none" strike="noStrike">
                <a:solidFill>
                  <a:srgbClr val="FFFFFF"/>
                </a:solidFill>
                <a:latin typeface="Bricolage Grotesque SemiBold"/>
                <a:ea typeface="Bricolage Grotesque SemiBold"/>
                <a:cs typeface="Bricolage Grotesque SemiBold"/>
                <a:sym typeface="Bricolage Grotesque SemiBold"/>
              </a:rPr>
              <a:t>Tiêu chí đánh giá</a:t>
            </a:r>
            <a:endParaRPr/>
          </a:p>
        </p:txBody>
      </p:sp>
      <p:sp>
        <p:nvSpPr>
          <p:cNvPr id="2116" name="Google Shape;2116;p55"/>
          <p:cNvSpPr/>
          <p:nvPr/>
        </p:nvSpPr>
        <p:spPr>
          <a:xfrm>
            <a:off x="6100201" y="2167407"/>
            <a:ext cx="430678" cy="430678"/>
          </a:xfrm>
          <a:custGeom>
            <a:rect b="b" l="l" r="r" t="t"/>
            <a:pathLst>
              <a:path extrusionOk="0" h="430678" w="430678">
                <a:moveTo>
                  <a:pt x="0" y="0"/>
                </a:moveTo>
                <a:lnTo>
                  <a:pt x="430679" y="0"/>
                </a:lnTo>
                <a:lnTo>
                  <a:pt x="430679" y="430679"/>
                </a:lnTo>
                <a:lnTo>
                  <a:pt x="0" y="430679"/>
                </a:lnTo>
                <a:lnTo>
                  <a:pt x="0" y="0"/>
                </a:lnTo>
                <a:close/>
              </a:path>
            </a:pathLst>
          </a:custGeom>
          <a:blipFill rotWithShape="1">
            <a:blip r:embed="rId3">
              <a:alphaModFix/>
            </a:blip>
            <a:stretch>
              <a:fillRect b="0" l="0" r="0" t="0"/>
            </a:stretch>
          </a:blipFill>
          <a:ln>
            <a:noFill/>
          </a:ln>
        </p:spPr>
      </p:sp>
      <p:sp>
        <p:nvSpPr>
          <p:cNvPr id="2117" name="Google Shape;2117;p55"/>
          <p:cNvSpPr txBox="1"/>
          <p:nvPr/>
        </p:nvSpPr>
        <p:spPr>
          <a:xfrm>
            <a:off x="6850849" y="2182404"/>
            <a:ext cx="10725447" cy="31896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300" u="none" cap="none" strike="noStrike">
                <a:solidFill>
                  <a:srgbClr val="23185B"/>
                </a:solidFill>
                <a:latin typeface="Bricolage Grotesque"/>
                <a:ea typeface="Bricolage Grotesque"/>
                <a:cs typeface="Bricolage Grotesque"/>
                <a:sym typeface="Bricolage Grotesque"/>
              </a:rPr>
              <a:t>Tiêu chí khác:</a:t>
            </a:r>
            <a:endParaRPr/>
          </a:p>
          <a:p>
            <a:pPr indent="0" lvl="0" marL="0" marR="0" rtl="0" algn="l">
              <a:lnSpc>
                <a:spcPct val="140000"/>
              </a:lnSpc>
              <a:spcBef>
                <a:spcPts val="0"/>
              </a:spcBef>
              <a:spcAft>
                <a:spcPts val="0"/>
              </a:spcAft>
              <a:buNone/>
            </a:pPr>
            <a:r>
              <a:t/>
            </a:r>
            <a:endParaRPr b="1"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rPr b="0" i="0" lang="en-US" sz="2300" u="none" cap="none" strike="noStrike">
                <a:solidFill>
                  <a:srgbClr val="23185B"/>
                </a:solidFill>
                <a:latin typeface="Bricolage Grotesque"/>
                <a:ea typeface="Bricolage Grotesque"/>
                <a:cs typeface="Bricolage Grotesque"/>
                <a:sym typeface="Bricolage Grotesque"/>
              </a:rPr>
              <a:t>Power BI hiệu quả hơn Tableau với dữ liệu lớn. Biểu đồ và dữ liệu được tải nhanh khi thay đổi giá trị lọc, mặc dù có đôi chút độ trễ khi chuyển đổi giữa các dashboard.</a:t>
            </a:r>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a:p>
            <a:pPr indent="0" lvl="0" marL="0" marR="0" rtl="0" algn="l">
              <a:lnSpc>
                <a:spcPct val="140000"/>
              </a:lnSpc>
              <a:spcBef>
                <a:spcPts val="0"/>
              </a:spcBef>
              <a:spcAft>
                <a:spcPts val="0"/>
              </a:spcAft>
              <a:buNone/>
            </a:pPr>
            <a:r>
              <a:t/>
            </a:r>
            <a:endParaRPr b="0" i="0" sz="2300" u="none" cap="none" strike="noStrike">
              <a:solidFill>
                <a:srgbClr val="23185B"/>
              </a:solidFill>
              <a:latin typeface="Bricolage Grotesque"/>
              <a:ea typeface="Bricolage Grotesque"/>
              <a:cs typeface="Bricolage Grotesque"/>
              <a:sym typeface="Bricolage Grotesq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56"/>
          <p:cNvSpPr txBox="1"/>
          <p:nvPr/>
        </p:nvSpPr>
        <p:spPr>
          <a:xfrm>
            <a:off x="5234218" y="5564776"/>
            <a:ext cx="7514496" cy="1801651"/>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1" i="0" lang="en-US" sz="2768" u="none" cap="none" strike="noStrike">
                <a:solidFill>
                  <a:srgbClr val="23185B"/>
                </a:solidFill>
                <a:latin typeface="Bricolage Grotesque"/>
                <a:ea typeface="Bricolage Grotesque"/>
                <a:cs typeface="Bricolage Grotesque"/>
                <a:sym typeface="Bricolage Grotesque"/>
              </a:rPr>
              <a:t>Nhóm 10 xin chân thành cảm ơn </a:t>
            </a:r>
            <a:endParaRPr/>
          </a:p>
          <a:p>
            <a:pPr indent="0" lvl="0" marL="0" marR="0" rtl="0" algn="ctr">
              <a:lnSpc>
                <a:spcPct val="140028"/>
              </a:lnSpc>
              <a:spcBef>
                <a:spcPts val="0"/>
              </a:spcBef>
              <a:spcAft>
                <a:spcPts val="0"/>
              </a:spcAft>
              <a:buNone/>
            </a:pPr>
            <a:r>
              <a:rPr b="1" i="0" lang="en-US" sz="2768" u="none" cap="none" strike="noStrike">
                <a:solidFill>
                  <a:srgbClr val="23185B"/>
                </a:solidFill>
                <a:latin typeface="Bricolage Grotesque"/>
                <a:ea typeface="Bricolage Grotesque"/>
                <a:cs typeface="Bricolage Grotesque"/>
                <a:sym typeface="Bricolage Grotesque"/>
              </a:rPr>
              <a:t>Thầy và các bạn đã theo dõi!</a:t>
            </a:r>
            <a:endParaRPr/>
          </a:p>
          <a:p>
            <a:pPr indent="0" lvl="0" marL="0" marR="0" rtl="0" algn="just">
              <a:lnSpc>
                <a:spcPct val="119797"/>
              </a:lnSpc>
              <a:spcBef>
                <a:spcPts val="0"/>
              </a:spcBef>
              <a:spcAft>
                <a:spcPts val="0"/>
              </a:spcAft>
              <a:buNone/>
            </a:pPr>
            <a:r>
              <a:t/>
            </a:r>
            <a:endParaRPr b="1" i="0" sz="2768" u="none" cap="none" strike="noStrike">
              <a:solidFill>
                <a:srgbClr val="23185B"/>
              </a:solidFill>
              <a:latin typeface="Bricolage Grotesque"/>
              <a:ea typeface="Bricolage Grotesque"/>
              <a:cs typeface="Bricolage Grotesque"/>
              <a:sym typeface="Bricolage Grotesque"/>
            </a:endParaRPr>
          </a:p>
          <a:p>
            <a:pPr indent="0" lvl="0" marL="0" marR="0" rtl="0" algn="ctr">
              <a:lnSpc>
                <a:spcPct val="119797"/>
              </a:lnSpc>
              <a:spcBef>
                <a:spcPts val="0"/>
              </a:spcBef>
              <a:spcAft>
                <a:spcPts val="0"/>
              </a:spcAft>
              <a:buNone/>
            </a:pPr>
            <a:r>
              <a:t/>
            </a:r>
            <a:endParaRPr b="1" i="0" sz="2768" u="none" cap="none" strike="noStrike">
              <a:solidFill>
                <a:srgbClr val="23185B"/>
              </a:solidFill>
              <a:latin typeface="Bricolage Grotesque"/>
              <a:ea typeface="Bricolage Grotesque"/>
              <a:cs typeface="Bricolage Grotesque"/>
              <a:sym typeface="Bricolage Grotesque"/>
            </a:endParaRPr>
          </a:p>
        </p:txBody>
      </p:sp>
      <p:sp>
        <p:nvSpPr>
          <p:cNvPr id="2123" name="Google Shape;2123;p56"/>
          <p:cNvSpPr txBox="1"/>
          <p:nvPr/>
        </p:nvSpPr>
        <p:spPr>
          <a:xfrm>
            <a:off x="5350898" y="3406348"/>
            <a:ext cx="7586205" cy="1789855"/>
          </a:xfrm>
          <a:prstGeom prst="rect">
            <a:avLst/>
          </a:prstGeom>
          <a:noFill/>
          <a:ln>
            <a:noFill/>
          </a:ln>
        </p:spPr>
        <p:txBody>
          <a:bodyPr anchorCtr="0" anchor="t" bIns="0" lIns="0" spcFirstLastPara="1" rIns="0" wrap="square" tIns="0">
            <a:spAutoFit/>
          </a:bodyPr>
          <a:lstStyle/>
          <a:p>
            <a:pPr indent="0" lvl="0" marL="0" marR="0" rtl="0" algn="l">
              <a:lnSpc>
                <a:spcPct val="86001"/>
              </a:lnSpc>
              <a:spcBef>
                <a:spcPts val="0"/>
              </a:spcBef>
              <a:spcAft>
                <a:spcPts val="0"/>
              </a:spcAft>
              <a:buNone/>
            </a:pPr>
            <a:r>
              <a:rPr b="1" i="0" lang="en-US" sz="14980" u="none" cap="none" strike="noStrike">
                <a:solidFill>
                  <a:srgbClr val="23185B"/>
                </a:solidFill>
                <a:latin typeface="Bricolage Grotesque"/>
                <a:ea typeface="Bricolage Grotesque"/>
                <a:cs typeface="Bricolage Grotesque"/>
                <a:sym typeface="Bricolage Grotesque"/>
              </a:rPr>
              <a:t>Cảm ơn</a:t>
            </a:r>
            <a:endParaRPr/>
          </a:p>
        </p:txBody>
      </p:sp>
      <p:sp>
        <p:nvSpPr>
          <p:cNvPr id="2124" name="Google Shape;2124;p56"/>
          <p:cNvSpPr txBox="1"/>
          <p:nvPr/>
        </p:nvSpPr>
        <p:spPr>
          <a:xfrm>
            <a:off x="15349529" y="755015"/>
            <a:ext cx="1909771" cy="273685"/>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0" i="0" lang="en-US" sz="1599" u="none" cap="none" strike="noStrike">
                <a:solidFill>
                  <a:srgbClr val="23185B"/>
                </a:solidFill>
                <a:latin typeface="Bricolage Grotesque Light"/>
                <a:ea typeface="Bricolage Grotesque Light"/>
                <a:cs typeface="Bricolage Grotesque Light"/>
                <a:sym typeface="Bricolage Grotesque Light"/>
              </a:rPr>
              <a:t>13/07/2024</a:t>
            </a:r>
            <a:endParaRPr/>
          </a:p>
        </p:txBody>
      </p:sp>
      <p:sp>
        <p:nvSpPr>
          <p:cNvPr id="2125" name="Google Shape;2125;p56"/>
          <p:cNvSpPr txBox="1"/>
          <p:nvPr/>
        </p:nvSpPr>
        <p:spPr>
          <a:xfrm>
            <a:off x="1028700" y="755015"/>
            <a:ext cx="3395825" cy="273685"/>
          </a:xfrm>
          <a:prstGeom prst="rect">
            <a:avLst/>
          </a:prstGeom>
          <a:noFill/>
          <a:ln>
            <a:noFill/>
          </a:ln>
        </p:spPr>
        <p:txBody>
          <a:bodyPr anchorCtr="0" anchor="t" bIns="0" lIns="0" spcFirstLastPara="1" rIns="0" wrap="square" tIns="0">
            <a:spAutoFit/>
          </a:bodyPr>
          <a:lstStyle/>
          <a:p>
            <a:pPr indent="0" lvl="0" marL="0" marR="0" rtl="0" algn="just">
              <a:lnSpc>
                <a:spcPct val="140025"/>
              </a:lnSpc>
              <a:spcBef>
                <a:spcPts val="0"/>
              </a:spcBef>
              <a:spcAft>
                <a:spcPts val="0"/>
              </a:spcAft>
              <a:buNone/>
            </a:pPr>
            <a:r>
              <a:rPr b="1" i="0" lang="en-US" sz="1599" u="none" cap="none" strike="noStrike">
                <a:solidFill>
                  <a:srgbClr val="23185B"/>
                </a:solidFill>
                <a:latin typeface="Bricolage Grotesque"/>
                <a:ea typeface="Bricolage Grotesque"/>
                <a:cs typeface="Bricolage Grotesque"/>
                <a:sym typeface="Bricolage Grotesque"/>
              </a:rPr>
              <a:t>Trực quan hóa dữ liệu</a:t>
            </a:r>
            <a:endParaRPr/>
          </a:p>
        </p:txBody>
      </p:sp>
      <p:sp>
        <p:nvSpPr>
          <p:cNvPr id="2126" name="Google Shape;2126;p56"/>
          <p:cNvSpPr txBox="1"/>
          <p:nvPr/>
        </p:nvSpPr>
        <p:spPr>
          <a:xfrm>
            <a:off x="0" y="9201150"/>
            <a:ext cx="18288000" cy="472596"/>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1" i="0" lang="en-US" sz="2768" u="none" cap="none" strike="noStrike">
                <a:solidFill>
                  <a:srgbClr val="23185B"/>
                </a:solidFill>
                <a:latin typeface="Bricolage Grotesque"/>
                <a:ea typeface="Bricolage Grotesque"/>
                <a:cs typeface="Bricolage Grotesque"/>
                <a:sym typeface="Bricolage Grotesque"/>
              </a:rPr>
              <a:t>Nhóm 10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p6"/>
          <p:cNvGrpSpPr/>
          <p:nvPr/>
        </p:nvGrpSpPr>
        <p:grpSpPr>
          <a:xfrm>
            <a:off x="-199335" y="322064"/>
            <a:ext cx="15979489" cy="1268611"/>
            <a:chOff x="0" y="-38100"/>
            <a:chExt cx="4208590" cy="334120"/>
          </a:xfrm>
        </p:grpSpPr>
        <p:sp>
          <p:nvSpPr>
            <p:cNvPr id="195" name="Google Shape;195;p6"/>
            <p:cNvSpPr/>
            <p:nvPr/>
          </p:nvSpPr>
          <p:spPr>
            <a:xfrm>
              <a:off x="0" y="0"/>
              <a:ext cx="4208590" cy="296020"/>
            </a:xfrm>
            <a:custGeom>
              <a:rect b="b" l="l" r="r" t="t"/>
              <a:pathLst>
                <a:path extrusionOk="0" h="296020" w="4208590">
                  <a:moveTo>
                    <a:pt x="12597" y="0"/>
                  </a:moveTo>
                  <a:lnTo>
                    <a:pt x="4195993" y="0"/>
                  </a:lnTo>
                  <a:cubicBezTo>
                    <a:pt x="4199334" y="0"/>
                    <a:pt x="4202538" y="1327"/>
                    <a:pt x="4204900" y="3690"/>
                  </a:cubicBezTo>
                  <a:cubicBezTo>
                    <a:pt x="4207263" y="6052"/>
                    <a:pt x="4208590" y="9256"/>
                    <a:pt x="4208590" y="12597"/>
                  </a:cubicBezTo>
                  <a:lnTo>
                    <a:pt x="4208590" y="283423"/>
                  </a:lnTo>
                  <a:cubicBezTo>
                    <a:pt x="4208590" y="286764"/>
                    <a:pt x="4207263" y="289968"/>
                    <a:pt x="4204900" y="292330"/>
                  </a:cubicBezTo>
                  <a:cubicBezTo>
                    <a:pt x="4202538" y="294693"/>
                    <a:pt x="4199334" y="296020"/>
                    <a:pt x="4195993" y="296020"/>
                  </a:cubicBezTo>
                  <a:lnTo>
                    <a:pt x="12597" y="296020"/>
                  </a:lnTo>
                  <a:cubicBezTo>
                    <a:pt x="9256" y="296020"/>
                    <a:pt x="6052" y="294693"/>
                    <a:pt x="3690" y="292330"/>
                  </a:cubicBezTo>
                  <a:cubicBezTo>
                    <a:pt x="1327" y="289968"/>
                    <a:pt x="0" y="286764"/>
                    <a:pt x="0" y="283423"/>
                  </a:cubicBezTo>
                  <a:lnTo>
                    <a:pt x="0" y="12597"/>
                  </a:lnTo>
                  <a:cubicBezTo>
                    <a:pt x="0" y="9256"/>
                    <a:pt x="1327" y="6052"/>
                    <a:pt x="3690" y="3690"/>
                  </a:cubicBezTo>
                  <a:cubicBezTo>
                    <a:pt x="6052" y="1327"/>
                    <a:pt x="9256" y="0"/>
                    <a:pt x="1259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txBox="1"/>
            <p:nvPr/>
          </p:nvSpPr>
          <p:spPr>
            <a:xfrm>
              <a:off x="0" y="-38100"/>
              <a:ext cx="4208590" cy="33412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sp>
        <p:nvSpPr>
          <p:cNvPr id="197" name="Google Shape;197;p6"/>
          <p:cNvSpPr txBox="1"/>
          <p:nvPr/>
        </p:nvSpPr>
        <p:spPr>
          <a:xfrm>
            <a:off x="-180285" y="647700"/>
            <a:ext cx="3157982" cy="657521"/>
          </a:xfrm>
          <a:prstGeom prst="rect">
            <a:avLst/>
          </a:prstGeom>
          <a:noFill/>
          <a:ln>
            <a:noFill/>
          </a:ln>
        </p:spPr>
        <p:txBody>
          <a:bodyPr anchorCtr="0" anchor="t" bIns="0" lIns="0" spcFirstLastPara="1" rIns="0" wrap="square" tIns="0">
            <a:spAutoFit/>
          </a:bodyPr>
          <a:lstStyle/>
          <a:p>
            <a:pPr indent="0" lvl="0" marL="0" marR="0" rtl="0" algn="ctr">
              <a:lnSpc>
                <a:spcPct val="135015"/>
              </a:lnSpc>
              <a:spcBef>
                <a:spcPts val="0"/>
              </a:spcBef>
              <a:spcAft>
                <a:spcPts val="0"/>
              </a:spcAft>
              <a:buNone/>
            </a:pPr>
            <a:r>
              <a:rPr b="1" i="0" lang="en-US" sz="3984" u="none" cap="none" strike="noStrike">
                <a:solidFill>
                  <a:srgbClr val="FFFFFF"/>
                </a:solidFill>
                <a:latin typeface="Bricolage Grotesque"/>
                <a:ea typeface="Bricolage Grotesque"/>
                <a:cs typeface="Bricolage Grotesque"/>
                <a:sym typeface="Bricolage Grotesque"/>
              </a:rPr>
              <a:t>Dataset</a:t>
            </a:r>
            <a:endParaRPr/>
          </a:p>
        </p:txBody>
      </p:sp>
      <p:grpSp>
        <p:nvGrpSpPr>
          <p:cNvPr id="198" name="Google Shape;198;p6"/>
          <p:cNvGrpSpPr/>
          <p:nvPr/>
        </p:nvGrpSpPr>
        <p:grpSpPr>
          <a:xfrm>
            <a:off x="6128244" y="524024"/>
            <a:ext cx="2788597" cy="828526"/>
            <a:chOff x="0" y="-47625"/>
            <a:chExt cx="734445" cy="218213"/>
          </a:xfrm>
        </p:grpSpPr>
        <p:sp>
          <p:nvSpPr>
            <p:cNvPr id="199" name="Google Shape;199;p6"/>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Nguồn dữ liệu</a:t>
              </a:r>
              <a:endParaRPr/>
            </a:p>
          </p:txBody>
        </p:sp>
      </p:grpSp>
      <p:grpSp>
        <p:nvGrpSpPr>
          <p:cNvPr id="201" name="Google Shape;201;p6"/>
          <p:cNvGrpSpPr/>
          <p:nvPr/>
        </p:nvGrpSpPr>
        <p:grpSpPr>
          <a:xfrm>
            <a:off x="3206297" y="524024"/>
            <a:ext cx="2788597" cy="828526"/>
            <a:chOff x="0" y="-47625"/>
            <a:chExt cx="734445" cy="218213"/>
          </a:xfrm>
        </p:grpSpPr>
        <p:sp>
          <p:nvSpPr>
            <p:cNvPr id="202" name="Google Shape;202;p6"/>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Ngữ cảnh</a:t>
              </a:r>
              <a:endParaRPr/>
            </a:p>
          </p:txBody>
        </p:sp>
      </p:grpSp>
      <p:grpSp>
        <p:nvGrpSpPr>
          <p:cNvPr id="204" name="Google Shape;204;p6"/>
          <p:cNvGrpSpPr/>
          <p:nvPr/>
        </p:nvGrpSpPr>
        <p:grpSpPr>
          <a:xfrm>
            <a:off x="9050192" y="524024"/>
            <a:ext cx="2788597" cy="828526"/>
            <a:chOff x="0" y="-47625"/>
            <a:chExt cx="734445" cy="218213"/>
          </a:xfrm>
        </p:grpSpPr>
        <p:sp>
          <p:nvSpPr>
            <p:cNvPr id="205" name="Google Shape;205;p6"/>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Mô tả dữ liệu</a:t>
              </a:r>
              <a:endParaRPr/>
            </a:p>
          </p:txBody>
        </p:sp>
      </p:grpSp>
      <p:grpSp>
        <p:nvGrpSpPr>
          <p:cNvPr id="207" name="Google Shape;207;p6"/>
          <p:cNvGrpSpPr/>
          <p:nvPr/>
        </p:nvGrpSpPr>
        <p:grpSpPr>
          <a:xfrm>
            <a:off x="11972139" y="524024"/>
            <a:ext cx="2788597" cy="828526"/>
            <a:chOff x="0" y="-47625"/>
            <a:chExt cx="734445" cy="218213"/>
          </a:xfrm>
        </p:grpSpPr>
        <p:sp>
          <p:nvSpPr>
            <p:cNvPr id="208" name="Google Shape;208;p6"/>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Xử lý dữ liệu</a:t>
              </a:r>
              <a:endParaRPr/>
            </a:p>
          </p:txBody>
        </p:sp>
      </p:grpSp>
      <p:sp>
        <p:nvSpPr>
          <p:cNvPr id="210" name="Google Shape;210;p6"/>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8/52</a:t>
            </a:r>
            <a:endParaRPr/>
          </a:p>
        </p:txBody>
      </p:sp>
      <p:sp>
        <p:nvSpPr>
          <p:cNvPr id="211" name="Google Shape;211;p6"/>
          <p:cNvSpPr txBox="1"/>
          <p:nvPr/>
        </p:nvSpPr>
        <p:spPr>
          <a:xfrm>
            <a:off x="13416522" y="2918019"/>
            <a:ext cx="251103" cy="573406"/>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FFFFFF"/>
                </a:solidFill>
                <a:latin typeface="Bricolage Grotesque"/>
                <a:ea typeface="Bricolage Grotesque"/>
                <a:cs typeface="Bricolage Grotesque"/>
                <a:sym typeface="Bricolage Grotesque"/>
              </a:rPr>
              <a:t>2</a:t>
            </a:r>
            <a:endParaRPr/>
          </a:p>
        </p:txBody>
      </p:sp>
      <p:grpSp>
        <p:nvGrpSpPr>
          <p:cNvPr id="212" name="Google Shape;212;p6"/>
          <p:cNvGrpSpPr/>
          <p:nvPr/>
        </p:nvGrpSpPr>
        <p:grpSpPr>
          <a:xfrm>
            <a:off x="3209290" y="2038611"/>
            <a:ext cx="12282113" cy="2586826"/>
            <a:chOff x="0" y="-191327"/>
            <a:chExt cx="16376151" cy="3449102"/>
          </a:xfrm>
        </p:grpSpPr>
        <p:grpSp>
          <p:nvGrpSpPr>
            <p:cNvPr id="213" name="Google Shape;213;p6"/>
            <p:cNvGrpSpPr/>
            <p:nvPr/>
          </p:nvGrpSpPr>
          <p:grpSpPr>
            <a:xfrm>
              <a:off x="0" y="-191327"/>
              <a:ext cx="16376151" cy="3449102"/>
              <a:chOff x="0" y="-38100"/>
              <a:chExt cx="3261070" cy="686838"/>
            </a:xfrm>
          </p:grpSpPr>
          <p:sp>
            <p:nvSpPr>
              <p:cNvPr id="214" name="Google Shape;214;p6"/>
              <p:cNvSpPr/>
              <p:nvPr/>
            </p:nvSpPr>
            <p:spPr>
              <a:xfrm>
                <a:off x="0" y="0"/>
                <a:ext cx="3261070" cy="648738"/>
              </a:xfrm>
              <a:custGeom>
                <a:rect b="b" l="l" r="r" t="t"/>
                <a:pathLst>
                  <a:path extrusionOk="0" h="648738" w="3261070">
                    <a:moveTo>
                      <a:pt x="0" y="0"/>
                    </a:moveTo>
                    <a:lnTo>
                      <a:pt x="3261070" y="0"/>
                    </a:lnTo>
                    <a:lnTo>
                      <a:pt x="3261070" y="648738"/>
                    </a:lnTo>
                    <a:lnTo>
                      <a:pt x="0" y="648738"/>
                    </a:lnTo>
                    <a:close/>
                  </a:path>
                </a:pathLst>
              </a:custGeom>
              <a:solidFill>
                <a:srgbClr val="23185B"/>
              </a:solidFill>
              <a:ln>
                <a:noFill/>
              </a:ln>
            </p:spPr>
          </p:sp>
          <p:sp>
            <p:nvSpPr>
              <p:cNvPr id="215" name="Google Shape;215;p6"/>
              <p:cNvSpPr txBox="1"/>
              <p:nvPr/>
            </p:nvSpPr>
            <p:spPr>
              <a:xfrm>
                <a:off x="0" y="-38100"/>
                <a:ext cx="3261069" cy="686838"/>
              </a:xfrm>
              <a:prstGeom prst="rect">
                <a:avLst/>
              </a:prstGeom>
              <a:noFill/>
              <a:ln>
                <a:noFill/>
              </a:ln>
            </p:spPr>
            <p:txBody>
              <a:bodyPr anchorCtr="0" anchor="ctr" bIns="50800" lIns="50800" spcFirstLastPara="1" rIns="50800" wrap="square" tIns="50800">
                <a:noAutofit/>
              </a:bodyPr>
              <a:lstStyle/>
              <a:p>
                <a:pPr indent="0" lvl="0" marL="0" marR="0" rtl="0" algn="ctr">
                  <a:lnSpc>
                    <a:spcPct val="130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6" name="Google Shape;216;p6"/>
            <p:cNvSpPr txBox="1"/>
            <p:nvPr/>
          </p:nvSpPr>
          <p:spPr>
            <a:xfrm>
              <a:off x="713611" y="494141"/>
              <a:ext cx="14948923" cy="2212343"/>
            </a:xfrm>
            <a:prstGeom prst="rect">
              <a:avLst/>
            </a:prstGeom>
            <a:noFill/>
            <a:ln>
              <a:noFill/>
            </a:ln>
          </p:spPr>
          <p:txBody>
            <a:bodyPr anchorCtr="0" anchor="t" bIns="0" lIns="0" spcFirstLastPara="1" rIns="0" wrap="square" tIns="0">
              <a:spAutoFit/>
            </a:bodyPr>
            <a:lstStyle/>
            <a:p>
              <a:pPr indent="0" lvl="0" marL="0" marR="0" rtl="0" algn="just">
                <a:lnSpc>
                  <a:spcPct val="140008"/>
                </a:lnSpc>
                <a:spcBef>
                  <a:spcPts val="0"/>
                </a:spcBef>
                <a:spcAft>
                  <a:spcPts val="0"/>
                </a:spcAft>
                <a:buNone/>
              </a:pPr>
              <a:r>
                <a:rPr b="1" i="0" lang="en-US" sz="2362" u="none" cap="none" strike="noStrike">
                  <a:solidFill>
                    <a:srgbClr val="FFFFFF"/>
                  </a:solidFill>
                  <a:latin typeface="Bricolage Grotesque"/>
                  <a:ea typeface="Bricolage Grotesque"/>
                  <a:cs typeface="Bricolage Grotesque"/>
                  <a:sym typeface="Bricolage Grotesque"/>
                </a:rPr>
                <a:t>Dữ liệu điểm thi THPT Quốc gia</a:t>
              </a:r>
              <a:r>
                <a:rPr b="0" i="0" lang="en-US" sz="2362" u="none" cap="none" strike="noStrike">
                  <a:solidFill>
                    <a:srgbClr val="FFFFFF"/>
                  </a:solidFill>
                  <a:latin typeface="Bricolage Grotesque"/>
                  <a:ea typeface="Bricolage Grotesque"/>
                  <a:cs typeface="Bricolage Grotesque"/>
                  <a:sym typeface="Bricolage Grotesque"/>
                </a:rPr>
                <a:t> năm 2022 và 2023 được thu thập từ các trang báo điện tử uy tín, cập nhật từ Bộ GD&amp;ĐT. Các trang này cung cấp dịch vụ tra cứu điểm thi tốt nghiệp THPT nhanh chóng và miễn phí cho phụ huynh và học sinh.</a:t>
              </a:r>
              <a:endParaRPr/>
            </a:p>
          </p:txBody>
        </p:sp>
      </p:grpSp>
      <p:sp>
        <p:nvSpPr>
          <p:cNvPr id="217" name="Google Shape;217;p6"/>
          <p:cNvSpPr txBox="1"/>
          <p:nvPr/>
        </p:nvSpPr>
        <p:spPr>
          <a:xfrm>
            <a:off x="3209290" y="4844512"/>
            <a:ext cx="9885937" cy="825130"/>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0" i="0" lang="en-US" sz="2389" u="none" cap="none" strike="noStrike">
                <a:solidFill>
                  <a:srgbClr val="000000"/>
                </a:solidFill>
                <a:latin typeface="Bricolage Grotesque"/>
                <a:ea typeface="Bricolage Grotesque"/>
                <a:cs typeface="Bricolage Grotesque"/>
                <a:sym typeface="Bricolage Grotesque"/>
              </a:rPr>
              <a:t>Năm 2022: Trang web báo điện tử Tiền Phong (https://tienphong.vn/)</a:t>
            </a:r>
            <a:endParaRPr/>
          </a:p>
          <a:p>
            <a:pPr indent="0" lvl="0" marL="0" marR="0" rtl="0" algn="just">
              <a:lnSpc>
                <a:spcPct val="140016"/>
              </a:lnSpc>
              <a:spcBef>
                <a:spcPts val="0"/>
              </a:spcBef>
              <a:spcAft>
                <a:spcPts val="0"/>
              </a:spcAft>
              <a:buNone/>
            </a:pPr>
            <a:r>
              <a:rPr b="0" i="0" lang="en-US" sz="2389" u="none" cap="none" strike="noStrike">
                <a:solidFill>
                  <a:srgbClr val="000000"/>
                </a:solidFill>
                <a:latin typeface="Bricolage Grotesque"/>
                <a:ea typeface="Bricolage Grotesque"/>
                <a:cs typeface="Bricolage Grotesque"/>
                <a:sym typeface="Bricolage Grotesque"/>
              </a:rPr>
              <a:t>Năm 2023: Trang web VietTimes (https://viettimes.vn/).</a:t>
            </a:r>
            <a:endParaRPr/>
          </a:p>
        </p:txBody>
      </p:sp>
      <p:grpSp>
        <p:nvGrpSpPr>
          <p:cNvPr id="218" name="Google Shape;218;p6"/>
          <p:cNvGrpSpPr/>
          <p:nvPr/>
        </p:nvGrpSpPr>
        <p:grpSpPr>
          <a:xfrm>
            <a:off x="3209290" y="5792846"/>
            <a:ext cx="12282113" cy="2167726"/>
            <a:chOff x="0" y="-191327"/>
            <a:chExt cx="16376151" cy="2890302"/>
          </a:xfrm>
        </p:grpSpPr>
        <p:grpSp>
          <p:nvGrpSpPr>
            <p:cNvPr id="219" name="Google Shape;219;p6"/>
            <p:cNvGrpSpPr/>
            <p:nvPr/>
          </p:nvGrpSpPr>
          <p:grpSpPr>
            <a:xfrm>
              <a:off x="0" y="-191327"/>
              <a:ext cx="16376151" cy="2890302"/>
              <a:chOff x="0" y="-38100"/>
              <a:chExt cx="3261070" cy="575561"/>
            </a:xfrm>
          </p:grpSpPr>
          <p:sp>
            <p:nvSpPr>
              <p:cNvPr id="220" name="Google Shape;220;p6"/>
              <p:cNvSpPr/>
              <p:nvPr/>
            </p:nvSpPr>
            <p:spPr>
              <a:xfrm>
                <a:off x="0" y="0"/>
                <a:ext cx="3261070" cy="537461"/>
              </a:xfrm>
              <a:custGeom>
                <a:rect b="b" l="l" r="r" t="t"/>
                <a:pathLst>
                  <a:path extrusionOk="0" h="537461" w="3261070">
                    <a:moveTo>
                      <a:pt x="0" y="0"/>
                    </a:moveTo>
                    <a:lnTo>
                      <a:pt x="3261070" y="0"/>
                    </a:lnTo>
                    <a:lnTo>
                      <a:pt x="3261070" y="537461"/>
                    </a:lnTo>
                    <a:lnTo>
                      <a:pt x="0" y="537461"/>
                    </a:lnTo>
                    <a:close/>
                  </a:path>
                </a:pathLst>
              </a:custGeom>
              <a:solidFill>
                <a:srgbClr val="23185B"/>
              </a:solidFill>
              <a:ln>
                <a:noFill/>
              </a:ln>
            </p:spPr>
          </p:sp>
          <p:sp>
            <p:nvSpPr>
              <p:cNvPr id="221" name="Google Shape;221;p6"/>
              <p:cNvSpPr txBox="1"/>
              <p:nvPr/>
            </p:nvSpPr>
            <p:spPr>
              <a:xfrm>
                <a:off x="0" y="-38100"/>
                <a:ext cx="3261069" cy="575561"/>
              </a:xfrm>
              <a:prstGeom prst="rect">
                <a:avLst/>
              </a:prstGeom>
              <a:noFill/>
              <a:ln>
                <a:noFill/>
              </a:ln>
            </p:spPr>
            <p:txBody>
              <a:bodyPr anchorCtr="0" anchor="ctr" bIns="50800" lIns="50800" spcFirstLastPara="1" rIns="50800" wrap="square" tIns="50800">
                <a:noAutofit/>
              </a:bodyPr>
              <a:lstStyle/>
              <a:p>
                <a:pPr indent="0" lvl="0" marL="0" marR="0" rtl="0" algn="ctr">
                  <a:lnSpc>
                    <a:spcPct val="130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2" name="Google Shape;222;p6"/>
            <p:cNvSpPr txBox="1"/>
            <p:nvPr/>
          </p:nvSpPr>
          <p:spPr>
            <a:xfrm>
              <a:off x="713611" y="494141"/>
              <a:ext cx="14948923" cy="1653543"/>
            </a:xfrm>
            <a:prstGeom prst="rect">
              <a:avLst/>
            </a:prstGeom>
            <a:noFill/>
            <a:ln>
              <a:noFill/>
            </a:ln>
          </p:spPr>
          <p:txBody>
            <a:bodyPr anchorCtr="0" anchor="t" bIns="0" lIns="0" spcFirstLastPara="1" rIns="0" wrap="square" tIns="0">
              <a:spAutoFit/>
            </a:bodyPr>
            <a:lstStyle/>
            <a:p>
              <a:pPr indent="0" lvl="0" marL="0" marR="0" rtl="0" algn="just">
                <a:lnSpc>
                  <a:spcPct val="140008"/>
                </a:lnSpc>
                <a:spcBef>
                  <a:spcPts val="0"/>
                </a:spcBef>
                <a:spcAft>
                  <a:spcPts val="0"/>
                </a:spcAft>
                <a:buNone/>
              </a:pPr>
              <a:r>
                <a:rPr b="1" i="0" lang="en-US" sz="2362" u="none" cap="none" strike="noStrike">
                  <a:solidFill>
                    <a:srgbClr val="FFFFFF"/>
                  </a:solidFill>
                  <a:latin typeface="Bricolage Grotesque"/>
                  <a:ea typeface="Bricolage Grotesque"/>
                  <a:cs typeface="Bricolage Grotesque"/>
                  <a:sym typeface="Bricolage Grotesque"/>
                </a:rPr>
                <a:t>Điểm chuẩn tuyển sinh các trường đại học</a:t>
              </a:r>
              <a:r>
                <a:rPr b="0" i="0" lang="en-US" sz="2362" u="none" cap="none" strike="noStrike">
                  <a:solidFill>
                    <a:srgbClr val="FFFFFF"/>
                  </a:solidFill>
                  <a:latin typeface="Bricolage Grotesque"/>
                  <a:ea typeface="Bricolage Grotesque"/>
                  <a:cs typeface="Bricolage Grotesque"/>
                  <a:sym typeface="Bricolage Grotesque"/>
                </a:rPr>
                <a:t> dựa trên kết quả kỳ thi tốt nghiệp THPT, các kỳ thi đánh giá năng lực riêng, và điểm học bạ. Dữ liệu này phản ánh xu hướng chọn ngành, chất lượng đầu vào, và thay đổi trong giáo dục</a:t>
              </a:r>
              <a:endParaRPr/>
            </a:p>
          </p:txBody>
        </p:sp>
      </p:grpSp>
      <p:sp>
        <p:nvSpPr>
          <p:cNvPr id="223" name="Google Shape;223;p6"/>
          <p:cNvSpPr txBox="1"/>
          <p:nvPr/>
        </p:nvSpPr>
        <p:spPr>
          <a:xfrm>
            <a:off x="3206411" y="8175995"/>
            <a:ext cx="9885937" cy="2501530"/>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0" i="0" lang="en-US" sz="2389" u="none" cap="none" strike="noStrike">
                <a:solidFill>
                  <a:srgbClr val="000000"/>
                </a:solidFill>
                <a:latin typeface="Bricolage Grotesque"/>
                <a:ea typeface="Bricolage Grotesque"/>
                <a:cs typeface="Bricolage Grotesque"/>
                <a:sym typeface="Bricolage Grotesque"/>
              </a:rPr>
              <a:t>Điểm chuẩn các trường đại học (2018-2023) từ Trang thông tin hướng nghiệp của Hệ thống giáo dục HOCMAI</a:t>
            </a:r>
            <a:endParaRPr/>
          </a:p>
          <a:p>
            <a:pPr indent="0" lvl="0" marL="0" marR="0" rtl="0" algn="just">
              <a:lnSpc>
                <a:spcPct val="140016"/>
              </a:lnSpc>
              <a:spcBef>
                <a:spcPts val="0"/>
              </a:spcBef>
              <a:spcAft>
                <a:spcPts val="0"/>
              </a:spcAft>
              <a:buNone/>
            </a:pPr>
            <a:r>
              <a:rPr b="0" i="0" lang="en-US" sz="2389" u="none" cap="none" strike="noStrike">
                <a:solidFill>
                  <a:srgbClr val="000000"/>
                </a:solidFill>
                <a:latin typeface="Bricolage Grotesque"/>
                <a:ea typeface="Bricolage Grotesque"/>
                <a:cs typeface="Bricolage Grotesque"/>
                <a:sym typeface="Bricolage Grotesque"/>
              </a:rPr>
              <a:t>Trường và Mã trường đại học theo khu vực của Thư viện pháp luật</a:t>
            </a:r>
            <a:endParaRPr/>
          </a:p>
          <a:p>
            <a:pPr indent="0" lvl="0" marL="0" marR="0" rtl="0" algn="just">
              <a:lnSpc>
                <a:spcPct val="140016"/>
              </a:lnSpc>
              <a:spcBef>
                <a:spcPts val="0"/>
              </a:spcBef>
              <a:spcAft>
                <a:spcPts val="0"/>
              </a:spcAft>
              <a:buNone/>
            </a:pPr>
            <a:r>
              <a:rPr b="0" i="0" lang="en-US" sz="2389" u="none" cap="none" strike="noStrike">
                <a:solidFill>
                  <a:srgbClr val="000000"/>
                </a:solidFill>
                <a:latin typeface="Bricolage Grotesque"/>
                <a:ea typeface="Bricolage Grotesque"/>
                <a:cs typeface="Bricolage Grotesque"/>
                <a:sym typeface="Bricolage Grotesque"/>
              </a:rPr>
              <a:t>Mã ngành, phân ngành theo Thông tư số: 09/2022/TT-BGDĐT</a:t>
            </a:r>
            <a:endParaRPr/>
          </a:p>
          <a:p>
            <a:pPr indent="0" lvl="0" marL="0" marR="0" rtl="0" algn="just">
              <a:lnSpc>
                <a:spcPct val="140016"/>
              </a:lnSpc>
              <a:spcBef>
                <a:spcPts val="0"/>
              </a:spcBef>
              <a:spcAft>
                <a:spcPts val="0"/>
              </a:spcAft>
              <a:buNone/>
            </a:pPr>
            <a:r>
              <a:t/>
            </a:r>
            <a:endParaRPr b="0" i="0" sz="2389" u="none" cap="none" strike="noStrike">
              <a:solidFill>
                <a:srgbClr val="000000"/>
              </a:solidFill>
              <a:latin typeface="Bricolage Grotesque"/>
              <a:ea typeface="Bricolage Grotesque"/>
              <a:cs typeface="Bricolage Grotesque"/>
              <a:sym typeface="Bricolage Grotesque"/>
            </a:endParaRPr>
          </a:p>
          <a:p>
            <a:pPr indent="0" lvl="0" marL="0" marR="0" rtl="0" algn="just">
              <a:lnSpc>
                <a:spcPct val="140016"/>
              </a:lnSpc>
              <a:spcBef>
                <a:spcPts val="0"/>
              </a:spcBef>
              <a:spcAft>
                <a:spcPts val="0"/>
              </a:spcAft>
              <a:buNone/>
            </a:pPr>
            <a:r>
              <a:t/>
            </a:r>
            <a:endParaRPr b="0" i="0" sz="2389" u="none" cap="none" strike="noStrike">
              <a:solidFill>
                <a:srgbClr val="000000"/>
              </a:solidFill>
              <a:latin typeface="Bricolage Grotesque"/>
              <a:ea typeface="Bricolage Grotesque"/>
              <a:cs typeface="Bricolage Grotesque"/>
              <a:sym typeface="Bricolage Grotesque"/>
            </a:endParaRPr>
          </a:p>
        </p:txBody>
      </p:sp>
      <p:grpSp>
        <p:nvGrpSpPr>
          <p:cNvPr id="224" name="Google Shape;224;p6"/>
          <p:cNvGrpSpPr/>
          <p:nvPr/>
        </p:nvGrpSpPr>
        <p:grpSpPr>
          <a:xfrm>
            <a:off x="1851309" y="2951168"/>
            <a:ext cx="905207" cy="905207"/>
            <a:chOff x="0" y="0"/>
            <a:chExt cx="1206943" cy="1206943"/>
          </a:xfrm>
        </p:grpSpPr>
        <p:grpSp>
          <p:nvGrpSpPr>
            <p:cNvPr id="225" name="Google Shape;225;p6"/>
            <p:cNvGrpSpPr/>
            <p:nvPr/>
          </p:nvGrpSpPr>
          <p:grpSpPr>
            <a:xfrm>
              <a:off x="0" y="0"/>
              <a:ext cx="1206943" cy="1206943"/>
              <a:chOff x="0" y="0"/>
              <a:chExt cx="812800" cy="812800"/>
            </a:xfrm>
          </p:grpSpPr>
          <p:sp>
            <p:nvSpPr>
              <p:cNvPr id="226" name="Google Shape;22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txBox="1"/>
              <p:nvPr/>
            </p:nvSpPr>
            <p:spPr>
              <a:xfrm>
                <a:off x="76200" y="28575"/>
                <a:ext cx="660400" cy="708025"/>
              </a:xfrm>
              <a:prstGeom prst="rect">
                <a:avLst/>
              </a:prstGeom>
              <a:noFill/>
              <a:ln>
                <a:noFill/>
              </a:ln>
            </p:spPr>
            <p:txBody>
              <a:bodyPr anchorCtr="0" anchor="ctr" bIns="52775" lIns="52775" spcFirstLastPara="1" rIns="52775" wrap="square" tIns="52775">
                <a:noAutofit/>
              </a:bodyPr>
              <a:lstStyle/>
              <a:p>
                <a:pPr indent="0" lvl="0" marL="0" marR="0" rtl="0" algn="ctr">
                  <a:lnSpc>
                    <a:spcPct val="209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8" name="Google Shape;228;p6"/>
            <p:cNvSpPr txBox="1"/>
            <p:nvPr/>
          </p:nvSpPr>
          <p:spPr>
            <a:xfrm>
              <a:off x="429510" y="182813"/>
              <a:ext cx="347922" cy="765116"/>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b="1" i="0" lang="en-US" sz="3429" u="none" cap="none" strike="noStrike">
                  <a:solidFill>
                    <a:srgbClr val="FFFFFF"/>
                  </a:solidFill>
                  <a:latin typeface="Bricolage Grotesque"/>
                  <a:ea typeface="Bricolage Grotesque"/>
                  <a:cs typeface="Bricolage Grotesque"/>
                  <a:sym typeface="Bricolage Grotesque"/>
                </a:rPr>
                <a:t>1</a:t>
              </a:r>
              <a:endParaRPr/>
            </a:p>
          </p:txBody>
        </p:sp>
      </p:grpSp>
      <p:grpSp>
        <p:nvGrpSpPr>
          <p:cNvPr id="229" name="Google Shape;229;p6"/>
          <p:cNvGrpSpPr/>
          <p:nvPr/>
        </p:nvGrpSpPr>
        <p:grpSpPr>
          <a:xfrm>
            <a:off x="1851309" y="6705403"/>
            <a:ext cx="905207" cy="905207"/>
            <a:chOff x="0" y="0"/>
            <a:chExt cx="1206943" cy="1206943"/>
          </a:xfrm>
        </p:grpSpPr>
        <p:grpSp>
          <p:nvGrpSpPr>
            <p:cNvPr id="230" name="Google Shape;230;p6"/>
            <p:cNvGrpSpPr/>
            <p:nvPr/>
          </p:nvGrpSpPr>
          <p:grpSpPr>
            <a:xfrm>
              <a:off x="0" y="0"/>
              <a:ext cx="1206943" cy="1206943"/>
              <a:chOff x="0" y="0"/>
              <a:chExt cx="812800" cy="812800"/>
            </a:xfrm>
          </p:grpSpPr>
          <p:sp>
            <p:nvSpPr>
              <p:cNvPr id="231" name="Google Shape;231;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txBox="1"/>
              <p:nvPr/>
            </p:nvSpPr>
            <p:spPr>
              <a:xfrm>
                <a:off x="76200" y="28575"/>
                <a:ext cx="660400" cy="708025"/>
              </a:xfrm>
              <a:prstGeom prst="rect">
                <a:avLst/>
              </a:prstGeom>
              <a:noFill/>
              <a:ln>
                <a:noFill/>
              </a:ln>
            </p:spPr>
            <p:txBody>
              <a:bodyPr anchorCtr="0" anchor="ctr" bIns="52775" lIns="52775" spcFirstLastPara="1" rIns="52775" wrap="square" tIns="52775">
                <a:noAutofit/>
              </a:bodyPr>
              <a:lstStyle/>
              <a:p>
                <a:pPr indent="0" lvl="0" marL="0" marR="0" rtl="0" algn="ctr">
                  <a:lnSpc>
                    <a:spcPct val="209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3" name="Google Shape;233;p6"/>
            <p:cNvSpPr txBox="1"/>
            <p:nvPr/>
          </p:nvSpPr>
          <p:spPr>
            <a:xfrm>
              <a:off x="429510" y="182813"/>
              <a:ext cx="347922" cy="765116"/>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b="1" i="0" lang="en-US" sz="3429" u="none" cap="none" strike="noStrike">
                  <a:solidFill>
                    <a:srgbClr val="FFFFFF"/>
                  </a:solidFill>
                  <a:latin typeface="Bricolage Grotesque"/>
                  <a:ea typeface="Bricolage Grotesque"/>
                  <a:cs typeface="Bricolage Grotesque"/>
                  <a:sym typeface="Bricolage Grotesque"/>
                </a:rPr>
                <a:t>2</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p7"/>
          <p:cNvGrpSpPr/>
          <p:nvPr/>
        </p:nvGrpSpPr>
        <p:grpSpPr>
          <a:xfrm>
            <a:off x="-199335" y="322064"/>
            <a:ext cx="15979489" cy="1268611"/>
            <a:chOff x="0" y="-38100"/>
            <a:chExt cx="4208590" cy="334120"/>
          </a:xfrm>
        </p:grpSpPr>
        <p:sp>
          <p:nvSpPr>
            <p:cNvPr id="239" name="Google Shape;239;p7"/>
            <p:cNvSpPr/>
            <p:nvPr/>
          </p:nvSpPr>
          <p:spPr>
            <a:xfrm>
              <a:off x="0" y="0"/>
              <a:ext cx="4208590" cy="296020"/>
            </a:xfrm>
            <a:custGeom>
              <a:rect b="b" l="l" r="r" t="t"/>
              <a:pathLst>
                <a:path extrusionOk="0" h="296020" w="4208590">
                  <a:moveTo>
                    <a:pt x="12597" y="0"/>
                  </a:moveTo>
                  <a:lnTo>
                    <a:pt x="4195993" y="0"/>
                  </a:lnTo>
                  <a:cubicBezTo>
                    <a:pt x="4199334" y="0"/>
                    <a:pt x="4202538" y="1327"/>
                    <a:pt x="4204900" y="3690"/>
                  </a:cubicBezTo>
                  <a:cubicBezTo>
                    <a:pt x="4207263" y="6052"/>
                    <a:pt x="4208590" y="9256"/>
                    <a:pt x="4208590" y="12597"/>
                  </a:cubicBezTo>
                  <a:lnTo>
                    <a:pt x="4208590" y="283423"/>
                  </a:lnTo>
                  <a:cubicBezTo>
                    <a:pt x="4208590" y="286764"/>
                    <a:pt x="4207263" y="289968"/>
                    <a:pt x="4204900" y="292330"/>
                  </a:cubicBezTo>
                  <a:cubicBezTo>
                    <a:pt x="4202538" y="294693"/>
                    <a:pt x="4199334" y="296020"/>
                    <a:pt x="4195993" y="296020"/>
                  </a:cubicBezTo>
                  <a:lnTo>
                    <a:pt x="12597" y="296020"/>
                  </a:lnTo>
                  <a:cubicBezTo>
                    <a:pt x="9256" y="296020"/>
                    <a:pt x="6052" y="294693"/>
                    <a:pt x="3690" y="292330"/>
                  </a:cubicBezTo>
                  <a:cubicBezTo>
                    <a:pt x="1327" y="289968"/>
                    <a:pt x="0" y="286764"/>
                    <a:pt x="0" y="283423"/>
                  </a:cubicBezTo>
                  <a:lnTo>
                    <a:pt x="0" y="12597"/>
                  </a:lnTo>
                  <a:cubicBezTo>
                    <a:pt x="0" y="9256"/>
                    <a:pt x="1327" y="6052"/>
                    <a:pt x="3690" y="3690"/>
                  </a:cubicBezTo>
                  <a:cubicBezTo>
                    <a:pt x="6052" y="1327"/>
                    <a:pt x="9256" y="0"/>
                    <a:pt x="1259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txBox="1"/>
            <p:nvPr/>
          </p:nvSpPr>
          <p:spPr>
            <a:xfrm>
              <a:off x="0" y="-38100"/>
              <a:ext cx="4208590" cy="33412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241" name="Google Shape;241;p7"/>
          <p:cNvGrpSpPr/>
          <p:nvPr/>
        </p:nvGrpSpPr>
        <p:grpSpPr>
          <a:xfrm>
            <a:off x="6128244" y="524024"/>
            <a:ext cx="2788597" cy="828526"/>
            <a:chOff x="0" y="-47625"/>
            <a:chExt cx="734445" cy="218213"/>
          </a:xfrm>
        </p:grpSpPr>
        <p:sp>
          <p:nvSpPr>
            <p:cNvPr id="242" name="Google Shape;242;p7"/>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a:t>
              </a:r>
              <a:endParaRPr/>
            </a:p>
          </p:txBody>
        </p:sp>
      </p:grpSp>
      <p:grpSp>
        <p:nvGrpSpPr>
          <p:cNvPr id="244" name="Google Shape;244;p7"/>
          <p:cNvGrpSpPr/>
          <p:nvPr/>
        </p:nvGrpSpPr>
        <p:grpSpPr>
          <a:xfrm>
            <a:off x="3206297" y="524024"/>
            <a:ext cx="2788597" cy="828526"/>
            <a:chOff x="0" y="-47625"/>
            <a:chExt cx="734445" cy="218213"/>
          </a:xfrm>
        </p:grpSpPr>
        <p:sp>
          <p:nvSpPr>
            <p:cNvPr id="245" name="Google Shape;245;p7"/>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Ngữ cảnh</a:t>
              </a:r>
              <a:endParaRPr/>
            </a:p>
          </p:txBody>
        </p:sp>
      </p:grpSp>
      <p:grpSp>
        <p:nvGrpSpPr>
          <p:cNvPr id="247" name="Google Shape;247;p7"/>
          <p:cNvGrpSpPr/>
          <p:nvPr/>
        </p:nvGrpSpPr>
        <p:grpSpPr>
          <a:xfrm>
            <a:off x="9050192" y="524024"/>
            <a:ext cx="2788597" cy="828526"/>
            <a:chOff x="0" y="-47625"/>
            <a:chExt cx="734445" cy="218213"/>
          </a:xfrm>
        </p:grpSpPr>
        <p:sp>
          <p:nvSpPr>
            <p:cNvPr id="248" name="Google Shape;248;p7"/>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72B64"/>
                  </a:solidFill>
                  <a:latin typeface="Bricolage Grotesque"/>
                  <a:ea typeface="Bricolage Grotesque"/>
                  <a:cs typeface="Bricolage Grotesque"/>
                  <a:sym typeface="Bricolage Grotesque"/>
                </a:rPr>
                <a:t>Mô tả dữ liệu</a:t>
              </a:r>
              <a:endParaRPr/>
            </a:p>
          </p:txBody>
        </p:sp>
      </p:grpSp>
      <p:grpSp>
        <p:nvGrpSpPr>
          <p:cNvPr id="250" name="Google Shape;250;p7"/>
          <p:cNvGrpSpPr/>
          <p:nvPr/>
        </p:nvGrpSpPr>
        <p:grpSpPr>
          <a:xfrm>
            <a:off x="11972139" y="524024"/>
            <a:ext cx="2788597" cy="828526"/>
            <a:chOff x="0" y="-47625"/>
            <a:chExt cx="734445" cy="218213"/>
          </a:xfrm>
        </p:grpSpPr>
        <p:sp>
          <p:nvSpPr>
            <p:cNvPr id="251" name="Google Shape;251;p7"/>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Xử lý dữ liệu</a:t>
              </a:r>
              <a:endParaRPr/>
            </a:p>
          </p:txBody>
        </p:sp>
      </p:grpSp>
      <p:grpSp>
        <p:nvGrpSpPr>
          <p:cNvPr id="253" name="Google Shape;253;p7"/>
          <p:cNvGrpSpPr/>
          <p:nvPr/>
        </p:nvGrpSpPr>
        <p:grpSpPr>
          <a:xfrm>
            <a:off x="2188318" y="2570533"/>
            <a:ext cx="905207" cy="905207"/>
            <a:chOff x="0" y="0"/>
            <a:chExt cx="1206943" cy="1206943"/>
          </a:xfrm>
        </p:grpSpPr>
        <p:grpSp>
          <p:nvGrpSpPr>
            <p:cNvPr id="254" name="Google Shape;254;p7"/>
            <p:cNvGrpSpPr/>
            <p:nvPr/>
          </p:nvGrpSpPr>
          <p:grpSpPr>
            <a:xfrm>
              <a:off x="0" y="0"/>
              <a:ext cx="1206943" cy="1206943"/>
              <a:chOff x="0" y="0"/>
              <a:chExt cx="812800" cy="812800"/>
            </a:xfrm>
          </p:grpSpPr>
          <p:sp>
            <p:nvSpPr>
              <p:cNvPr id="255" name="Google Shape;255;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txBox="1"/>
              <p:nvPr/>
            </p:nvSpPr>
            <p:spPr>
              <a:xfrm>
                <a:off x="76200" y="28575"/>
                <a:ext cx="660400" cy="708025"/>
              </a:xfrm>
              <a:prstGeom prst="rect">
                <a:avLst/>
              </a:prstGeom>
              <a:noFill/>
              <a:ln>
                <a:noFill/>
              </a:ln>
            </p:spPr>
            <p:txBody>
              <a:bodyPr anchorCtr="0" anchor="ctr" bIns="52775" lIns="52775" spcFirstLastPara="1" rIns="52775" wrap="square" tIns="52775">
                <a:noAutofit/>
              </a:bodyPr>
              <a:lstStyle/>
              <a:p>
                <a:pPr indent="0" lvl="0" marL="0" marR="0" rtl="0" algn="ctr">
                  <a:lnSpc>
                    <a:spcPct val="209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7" name="Google Shape;257;p7"/>
            <p:cNvSpPr txBox="1"/>
            <p:nvPr/>
          </p:nvSpPr>
          <p:spPr>
            <a:xfrm>
              <a:off x="429510" y="182813"/>
              <a:ext cx="347922" cy="765116"/>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b="1" i="0" lang="en-US" sz="3429" u="none" cap="none" strike="noStrike">
                  <a:solidFill>
                    <a:srgbClr val="FFFFFF"/>
                  </a:solidFill>
                  <a:latin typeface="Bricolage Grotesque"/>
                  <a:ea typeface="Bricolage Grotesque"/>
                  <a:cs typeface="Bricolage Grotesque"/>
                  <a:sym typeface="Bricolage Grotesque"/>
                </a:rPr>
                <a:t>1</a:t>
              </a:r>
              <a:endParaRPr/>
            </a:p>
          </p:txBody>
        </p:sp>
      </p:grpSp>
      <p:sp>
        <p:nvSpPr>
          <p:cNvPr id="258" name="Google Shape;258;p7"/>
          <p:cNvSpPr txBox="1"/>
          <p:nvPr/>
        </p:nvSpPr>
        <p:spPr>
          <a:xfrm>
            <a:off x="-180285" y="647700"/>
            <a:ext cx="3157982" cy="657521"/>
          </a:xfrm>
          <a:prstGeom prst="rect">
            <a:avLst/>
          </a:prstGeom>
          <a:noFill/>
          <a:ln>
            <a:noFill/>
          </a:ln>
        </p:spPr>
        <p:txBody>
          <a:bodyPr anchorCtr="0" anchor="t" bIns="0" lIns="0" spcFirstLastPara="1" rIns="0" wrap="square" tIns="0">
            <a:spAutoFit/>
          </a:bodyPr>
          <a:lstStyle/>
          <a:p>
            <a:pPr indent="0" lvl="0" marL="0" marR="0" rtl="0" algn="ctr">
              <a:lnSpc>
                <a:spcPct val="135015"/>
              </a:lnSpc>
              <a:spcBef>
                <a:spcPts val="0"/>
              </a:spcBef>
              <a:spcAft>
                <a:spcPts val="0"/>
              </a:spcAft>
              <a:buNone/>
            </a:pPr>
            <a:r>
              <a:rPr b="1" i="0" lang="en-US" sz="3984" u="none" cap="none" strike="noStrike">
                <a:solidFill>
                  <a:srgbClr val="FFFFFF"/>
                </a:solidFill>
                <a:latin typeface="Bricolage Grotesque"/>
                <a:ea typeface="Bricolage Grotesque"/>
                <a:cs typeface="Bricolage Grotesque"/>
                <a:sym typeface="Bricolage Grotesque"/>
              </a:rPr>
              <a:t>Dataset</a:t>
            </a:r>
            <a:endParaRPr/>
          </a:p>
        </p:txBody>
      </p:sp>
      <p:sp>
        <p:nvSpPr>
          <p:cNvPr id="259" name="Google Shape;259;p7"/>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9/52</a:t>
            </a:r>
            <a:endParaRPr/>
          </a:p>
        </p:txBody>
      </p:sp>
      <p:sp>
        <p:nvSpPr>
          <p:cNvPr id="260" name="Google Shape;260;p7"/>
          <p:cNvSpPr txBox="1"/>
          <p:nvPr/>
        </p:nvSpPr>
        <p:spPr>
          <a:xfrm>
            <a:off x="2640921" y="3549235"/>
            <a:ext cx="13139233" cy="1673545"/>
          </a:xfrm>
          <a:prstGeom prst="rect">
            <a:avLst/>
          </a:prstGeom>
          <a:noFill/>
          <a:ln>
            <a:noFill/>
          </a:ln>
        </p:spPr>
        <p:txBody>
          <a:bodyPr anchorCtr="0" anchor="t" bIns="0" lIns="0" spcFirstLastPara="1" rIns="0" wrap="square" tIns="0">
            <a:spAutoFit/>
          </a:bodyPr>
          <a:lstStyle/>
          <a:p>
            <a:pPr indent="-255021" lvl="1" marL="510043" marR="0" rtl="0" algn="just">
              <a:lnSpc>
                <a:spcPct val="140008"/>
              </a:lnSpc>
              <a:spcBef>
                <a:spcPts val="0"/>
              </a:spcBef>
              <a:spcAft>
                <a:spcPts val="0"/>
              </a:spcAft>
              <a:buClr>
                <a:srgbClr val="000000"/>
              </a:buClr>
              <a:buSzPts val="2362"/>
              <a:buFont typeface="Arial"/>
              <a:buChar char="•"/>
            </a:pPr>
            <a:r>
              <a:rPr b="0" i="0" lang="en-US" sz="2362" u="none" cap="none" strike="noStrike">
                <a:solidFill>
                  <a:srgbClr val="000000"/>
                </a:solidFill>
                <a:latin typeface="Bricolage Grotesque"/>
                <a:ea typeface="Bricolage Grotesque"/>
                <a:cs typeface="Bricolage Grotesque"/>
                <a:sym typeface="Bricolage Grotesque"/>
              </a:rPr>
              <a:t>Số báo danh: Mã định danh duy nhất của thí sinh.</a:t>
            </a:r>
            <a:endParaRPr/>
          </a:p>
          <a:p>
            <a:pPr indent="-255021" lvl="1" marL="510043" marR="0" rtl="0" algn="just">
              <a:lnSpc>
                <a:spcPct val="140008"/>
              </a:lnSpc>
              <a:spcBef>
                <a:spcPts val="0"/>
              </a:spcBef>
              <a:spcAft>
                <a:spcPts val="0"/>
              </a:spcAft>
              <a:buClr>
                <a:srgbClr val="000000"/>
              </a:buClr>
              <a:buSzPts val="2362"/>
              <a:buFont typeface="Arial"/>
              <a:buChar char="•"/>
            </a:pPr>
            <a:r>
              <a:rPr b="0" i="0" lang="en-US" sz="2362" u="none" cap="none" strike="noStrike">
                <a:solidFill>
                  <a:srgbClr val="000000"/>
                </a:solidFill>
                <a:latin typeface="Bricolage Grotesque"/>
                <a:ea typeface="Bricolage Grotesque"/>
                <a:cs typeface="Bricolage Grotesque"/>
                <a:sym typeface="Bricolage Grotesque"/>
              </a:rPr>
              <a:t>Điểm các môn thi: Điểm của từng môn thi (Toán, Ngữ văn, Ngoại ngữ, Vật lý, Hóa học, Sinh học, Lịch sử, Địa lý, Giáo dục công dân)</a:t>
            </a:r>
            <a:endParaRPr/>
          </a:p>
          <a:p>
            <a:pPr indent="0" lvl="0" marL="0" marR="0" rtl="0" algn="just">
              <a:lnSpc>
                <a:spcPct val="140008"/>
              </a:lnSpc>
              <a:spcBef>
                <a:spcPts val="0"/>
              </a:spcBef>
              <a:spcAft>
                <a:spcPts val="0"/>
              </a:spcAft>
              <a:buNone/>
            </a:pPr>
            <a:r>
              <a:t/>
            </a:r>
            <a:endParaRPr b="0" i="0" sz="2362" u="none" cap="none" strike="noStrike">
              <a:solidFill>
                <a:srgbClr val="000000"/>
              </a:solidFill>
              <a:latin typeface="Bricolage Grotesque"/>
              <a:ea typeface="Bricolage Grotesque"/>
              <a:cs typeface="Bricolage Grotesque"/>
              <a:sym typeface="Bricolage Grotesque"/>
            </a:endParaRPr>
          </a:p>
        </p:txBody>
      </p:sp>
      <p:sp>
        <p:nvSpPr>
          <p:cNvPr id="261" name="Google Shape;261;p7"/>
          <p:cNvSpPr txBox="1"/>
          <p:nvPr/>
        </p:nvSpPr>
        <p:spPr>
          <a:xfrm>
            <a:off x="2717905" y="6537562"/>
            <a:ext cx="13062249" cy="2511745"/>
          </a:xfrm>
          <a:prstGeom prst="rect">
            <a:avLst/>
          </a:prstGeom>
          <a:noFill/>
          <a:ln>
            <a:noFill/>
          </a:ln>
        </p:spPr>
        <p:txBody>
          <a:bodyPr anchorCtr="0" anchor="t" bIns="0" lIns="0" spcFirstLastPara="1" rIns="0" wrap="square" tIns="0">
            <a:spAutoFit/>
          </a:bodyPr>
          <a:lstStyle/>
          <a:p>
            <a:pPr indent="-255021" lvl="1" marL="510043" marR="0" rtl="0" algn="just">
              <a:lnSpc>
                <a:spcPct val="140008"/>
              </a:lnSpc>
              <a:spcBef>
                <a:spcPts val="0"/>
              </a:spcBef>
              <a:spcAft>
                <a:spcPts val="0"/>
              </a:spcAft>
              <a:buClr>
                <a:srgbClr val="000000"/>
              </a:buClr>
              <a:buSzPts val="2362"/>
              <a:buFont typeface="Arial"/>
              <a:buChar char="•"/>
            </a:pPr>
            <a:r>
              <a:rPr b="0" i="0" lang="en-US" sz="2362" u="none" cap="none" strike="noStrike">
                <a:solidFill>
                  <a:srgbClr val="000000"/>
                </a:solidFill>
                <a:latin typeface="Bricolage Grotesque"/>
                <a:ea typeface="Bricolage Grotesque"/>
                <a:cs typeface="Bricolage Grotesque"/>
                <a:sym typeface="Bricolage Grotesque"/>
              </a:rPr>
              <a:t>Thông tin về cơ sở đào tạo: Mã trường và tên trường.</a:t>
            </a:r>
            <a:endParaRPr/>
          </a:p>
          <a:p>
            <a:pPr indent="-255021" lvl="1" marL="510043" marR="0" rtl="0" algn="just">
              <a:lnSpc>
                <a:spcPct val="140008"/>
              </a:lnSpc>
              <a:spcBef>
                <a:spcPts val="0"/>
              </a:spcBef>
              <a:spcAft>
                <a:spcPts val="0"/>
              </a:spcAft>
              <a:buClr>
                <a:srgbClr val="000000"/>
              </a:buClr>
              <a:buSzPts val="2362"/>
              <a:buFont typeface="Arial"/>
              <a:buChar char="•"/>
            </a:pPr>
            <a:r>
              <a:rPr b="0" i="0" lang="en-US" sz="2362" u="none" cap="none" strike="noStrike">
                <a:solidFill>
                  <a:srgbClr val="000000"/>
                </a:solidFill>
                <a:latin typeface="Bricolage Grotesque"/>
                <a:ea typeface="Bricolage Grotesque"/>
                <a:cs typeface="Bricolage Grotesque"/>
                <a:sym typeface="Bricolage Grotesque"/>
              </a:rPr>
              <a:t>Thông tin về ngành tuyển sinh: Mã ngành xét tuyển và tên ngành.</a:t>
            </a:r>
            <a:endParaRPr/>
          </a:p>
          <a:p>
            <a:pPr indent="-255021" lvl="1" marL="510043" marR="0" rtl="0" algn="just">
              <a:lnSpc>
                <a:spcPct val="140008"/>
              </a:lnSpc>
              <a:spcBef>
                <a:spcPts val="0"/>
              </a:spcBef>
              <a:spcAft>
                <a:spcPts val="0"/>
              </a:spcAft>
              <a:buClr>
                <a:srgbClr val="000000"/>
              </a:buClr>
              <a:buSzPts val="2362"/>
              <a:buFont typeface="Arial"/>
              <a:buChar char="•"/>
            </a:pPr>
            <a:r>
              <a:rPr b="0" i="0" lang="en-US" sz="2362" u="none" cap="none" strike="noStrike">
                <a:solidFill>
                  <a:srgbClr val="000000"/>
                </a:solidFill>
                <a:latin typeface="Bricolage Grotesque"/>
                <a:ea typeface="Bricolage Grotesque"/>
                <a:cs typeface="Bricolage Grotesque"/>
                <a:sym typeface="Bricolage Grotesque"/>
              </a:rPr>
              <a:t>Tổ hợp: Các tổ hợp môn được sử dụng để tuyển sinh cho ngành này.</a:t>
            </a:r>
            <a:endParaRPr/>
          </a:p>
          <a:p>
            <a:pPr indent="-255021" lvl="1" marL="510043" marR="0" rtl="0" algn="just">
              <a:lnSpc>
                <a:spcPct val="140008"/>
              </a:lnSpc>
              <a:spcBef>
                <a:spcPts val="0"/>
              </a:spcBef>
              <a:spcAft>
                <a:spcPts val="0"/>
              </a:spcAft>
              <a:buClr>
                <a:srgbClr val="000000"/>
              </a:buClr>
              <a:buSzPts val="2362"/>
              <a:buFont typeface="Arial"/>
              <a:buChar char="•"/>
            </a:pPr>
            <a:r>
              <a:rPr b="0" i="0" lang="en-US" sz="2362" u="none" cap="none" strike="noStrike">
                <a:solidFill>
                  <a:srgbClr val="000000"/>
                </a:solidFill>
                <a:latin typeface="Bricolage Grotesque"/>
                <a:ea typeface="Bricolage Grotesque"/>
                <a:cs typeface="Bricolage Grotesque"/>
                <a:sym typeface="Bricolage Grotesque"/>
              </a:rPr>
              <a:t>Điểm chuẩn và ghi chú: Thông tin về điểm chuẩn và ghi chú về phương thức, chương trình đào tạo, hoặc các điều kiện xét tuyển khác.</a:t>
            </a:r>
            <a:endParaRPr/>
          </a:p>
          <a:p>
            <a:pPr indent="0" lvl="0" marL="0" marR="0" rtl="0" algn="just">
              <a:lnSpc>
                <a:spcPct val="140008"/>
              </a:lnSpc>
              <a:spcBef>
                <a:spcPts val="0"/>
              </a:spcBef>
              <a:spcAft>
                <a:spcPts val="0"/>
              </a:spcAft>
              <a:buNone/>
            </a:pPr>
            <a:r>
              <a:t/>
            </a:r>
            <a:endParaRPr b="0" i="0" sz="2362" u="none" cap="none" strike="noStrike">
              <a:solidFill>
                <a:srgbClr val="000000"/>
              </a:solidFill>
              <a:latin typeface="Bricolage Grotesque"/>
              <a:ea typeface="Bricolage Grotesque"/>
              <a:cs typeface="Bricolage Grotesque"/>
              <a:sym typeface="Bricolage Grotesque"/>
            </a:endParaRPr>
          </a:p>
        </p:txBody>
      </p:sp>
      <p:grpSp>
        <p:nvGrpSpPr>
          <p:cNvPr id="262" name="Google Shape;262;p7"/>
          <p:cNvGrpSpPr/>
          <p:nvPr/>
        </p:nvGrpSpPr>
        <p:grpSpPr>
          <a:xfrm>
            <a:off x="2188318" y="5556155"/>
            <a:ext cx="905207" cy="905207"/>
            <a:chOff x="0" y="0"/>
            <a:chExt cx="1206943" cy="1206943"/>
          </a:xfrm>
        </p:grpSpPr>
        <p:grpSp>
          <p:nvGrpSpPr>
            <p:cNvPr id="263" name="Google Shape;263;p7"/>
            <p:cNvGrpSpPr/>
            <p:nvPr/>
          </p:nvGrpSpPr>
          <p:grpSpPr>
            <a:xfrm>
              <a:off x="0" y="0"/>
              <a:ext cx="1206943" cy="1206943"/>
              <a:chOff x="0" y="0"/>
              <a:chExt cx="812800" cy="812800"/>
            </a:xfrm>
          </p:grpSpPr>
          <p:sp>
            <p:nvSpPr>
              <p:cNvPr id="264" name="Google Shape;26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txBox="1"/>
              <p:nvPr/>
            </p:nvSpPr>
            <p:spPr>
              <a:xfrm>
                <a:off x="76200" y="28575"/>
                <a:ext cx="660400" cy="708025"/>
              </a:xfrm>
              <a:prstGeom prst="rect">
                <a:avLst/>
              </a:prstGeom>
              <a:noFill/>
              <a:ln>
                <a:noFill/>
              </a:ln>
            </p:spPr>
            <p:txBody>
              <a:bodyPr anchorCtr="0" anchor="ctr" bIns="52775" lIns="52775" spcFirstLastPara="1" rIns="52775" wrap="square" tIns="52775">
                <a:noAutofit/>
              </a:bodyPr>
              <a:lstStyle/>
              <a:p>
                <a:pPr indent="0" lvl="0" marL="0" marR="0" rtl="0" algn="ctr">
                  <a:lnSpc>
                    <a:spcPct val="209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6" name="Google Shape;266;p7"/>
            <p:cNvSpPr txBox="1"/>
            <p:nvPr/>
          </p:nvSpPr>
          <p:spPr>
            <a:xfrm>
              <a:off x="429510" y="182813"/>
              <a:ext cx="347922" cy="765116"/>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None/>
              </a:pPr>
              <a:r>
                <a:rPr b="1" i="0" lang="en-US" sz="3429" u="none" cap="none" strike="noStrike">
                  <a:solidFill>
                    <a:srgbClr val="FFFFFF"/>
                  </a:solidFill>
                  <a:latin typeface="Bricolage Grotesque"/>
                  <a:ea typeface="Bricolage Grotesque"/>
                  <a:cs typeface="Bricolage Grotesque"/>
                  <a:sym typeface="Bricolage Grotesque"/>
                </a:rPr>
                <a:t>2</a:t>
              </a:r>
              <a:endParaRPr/>
            </a:p>
          </p:txBody>
        </p:sp>
      </p:grpSp>
      <p:sp>
        <p:nvSpPr>
          <p:cNvPr id="267" name="Google Shape;267;p7"/>
          <p:cNvSpPr txBox="1"/>
          <p:nvPr/>
        </p:nvSpPr>
        <p:spPr>
          <a:xfrm>
            <a:off x="3375197" y="2742954"/>
            <a:ext cx="4796560" cy="529886"/>
          </a:xfrm>
          <a:prstGeom prst="rect">
            <a:avLst/>
          </a:prstGeom>
          <a:noFill/>
          <a:ln>
            <a:noFill/>
          </a:ln>
        </p:spPr>
        <p:txBody>
          <a:bodyPr anchorCtr="0" anchor="t" bIns="0" lIns="0" spcFirstLastPara="1" rIns="0" wrap="square" tIns="0">
            <a:spAutoFit/>
          </a:bodyPr>
          <a:lstStyle/>
          <a:p>
            <a:pPr indent="0" lvl="0" marL="0" marR="0" rtl="0" algn="l">
              <a:lnSpc>
                <a:spcPct val="135018"/>
              </a:lnSpc>
              <a:spcBef>
                <a:spcPts val="0"/>
              </a:spcBef>
              <a:spcAft>
                <a:spcPts val="0"/>
              </a:spcAft>
              <a:buNone/>
            </a:pPr>
            <a:r>
              <a:rPr b="1" i="0" lang="en-US" sz="3184" u="none" cap="none" strike="noStrike">
                <a:solidFill>
                  <a:srgbClr val="23185B"/>
                </a:solidFill>
                <a:latin typeface="Bricolage Grotesque"/>
                <a:ea typeface="Bricolage Grotesque"/>
                <a:cs typeface="Bricolage Grotesque"/>
                <a:sym typeface="Bricolage Grotesque"/>
              </a:rPr>
              <a:t>Dữ liệu điểm thi</a:t>
            </a:r>
            <a:endParaRPr/>
          </a:p>
        </p:txBody>
      </p:sp>
      <p:sp>
        <p:nvSpPr>
          <p:cNvPr id="268" name="Google Shape;268;p7"/>
          <p:cNvSpPr txBox="1"/>
          <p:nvPr/>
        </p:nvSpPr>
        <p:spPr>
          <a:xfrm>
            <a:off x="3206297" y="5720003"/>
            <a:ext cx="4796560" cy="529886"/>
          </a:xfrm>
          <a:prstGeom prst="rect">
            <a:avLst/>
          </a:prstGeom>
          <a:noFill/>
          <a:ln>
            <a:noFill/>
          </a:ln>
        </p:spPr>
        <p:txBody>
          <a:bodyPr anchorCtr="0" anchor="t" bIns="0" lIns="0" spcFirstLastPara="1" rIns="0" wrap="square" tIns="0">
            <a:spAutoFit/>
          </a:bodyPr>
          <a:lstStyle/>
          <a:p>
            <a:pPr indent="0" lvl="0" marL="0" marR="0" rtl="0" algn="l">
              <a:lnSpc>
                <a:spcPct val="135018"/>
              </a:lnSpc>
              <a:spcBef>
                <a:spcPts val="0"/>
              </a:spcBef>
              <a:spcAft>
                <a:spcPts val="0"/>
              </a:spcAft>
              <a:buNone/>
            </a:pPr>
            <a:r>
              <a:rPr b="1" i="0" lang="en-US" sz="3184" u="none" cap="none" strike="noStrike">
                <a:solidFill>
                  <a:srgbClr val="23185B"/>
                </a:solidFill>
                <a:latin typeface="Bricolage Grotesque"/>
                <a:ea typeface="Bricolage Grotesque"/>
                <a:cs typeface="Bricolage Grotesque"/>
                <a:sym typeface="Bricolage Grotesque"/>
              </a:rPr>
              <a:t>Dữ liệu điểm chuẩn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pSp>
        <p:nvGrpSpPr>
          <p:cNvPr id="273" name="Google Shape;273;p8"/>
          <p:cNvGrpSpPr/>
          <p:nvPr/>
        </p:nvGrpSpPr>
        <p:grpSpPr>
          <a:xfrm>
            <a:off x="-199335" y="322064"/>
            <a:ext cx="15979489" cy="1268611"/>
            <a:chOff x="0" y="-38100"/>
            <a:chExt cx="4208590" cy="334120"/>
          </a:xfrm>
        </p:grpSpPr>
        <p:sp>
          <p:nvSpPr>
            <p:cNvPr id="274" name="Google Shape;274;p8"/>
            <p:cNvSpPr/>
            <p:nvPr/>
          </p:nvSpPr>
          <p:spPr>
            <a:xfrm>
              <a:off x="0" y="0"/>
              <a:ext cx="4208590" cy="296020"/>
            </a:xfrm>
            <a:custGeom>
              <a:rect b="b" l="l" r="r" t="t"/>
              <a:pathLst>
                <a:path extrusionOk="0" h="296020" w="4208590">
                  <a:moveTo>
                    <a:pt x="12597" y="0"/>
                  </a:moveTo>
                  <a:lnTo>
                    <a:pt x="4195993" y="0"/>
                  </a:lnTo>
                  <a:cubicBezTo>
                    <a:pt x="4199334" y="0"/>
                    <a:pt x="4202538" y="1327"/>
                    <a:pt x="4204900" y="3690"/>
                  </a:cubicBezTo>
                  <a:cubicBezTo>
                    <a:pt x="4207263" y="6052"/>
                    <a:pt x="4208590" y="9256"/>
                    <a:pt x="4208590" y="12597"/>
                  </a:cubicBezTo>
                  <a:lnTo>
                    <a:pt x="4208590" y="283423"/>
                  </a:lnTo>
                  <a:cubicBezTo>
                    <a:pt x="4208590" y="286764"/>
                    <a:pt x="4207263" y="289968"/>
                    <a:pt x="4204900" y="292330"/>
                  </a:cubicBezTo>
                  <a:cubicBezTo>
                    <a:pt x="4202538" y="294693"/>
                    <a:pt x="4199334" y="296020"/>
                    <a:pt x="4195993" y="296020"/>
                  </a:cubicBezTo>
                  <a:lnTo>
                    <a:pt x="12597" y="296020"/>
                  </a:lnTo>
                  <a:cubicBezTo>
                    <a:pt x="9256" y="296020"/>
                    <a:pt x="6052" y="294693"/>
                    <a:pt x="3690" y="292330"/>
                  </a:cubicBezTo>
                  <a:cubicBezTo>
                    <a:pt x="1327" y="289968"/>
                    <a:pt x="0" y="286764"/>
                    <a:pt x="0" y="283423"/>
                  </a:cubicBezTo>
                  <a:lnTo>
                    <a:pt x="0" y="12597"/>
                  </a:lnTo>
                  <a:cubicBezTo>
                    <a:pt x="0" y="9256"/>
                    <a:pt x="1327" y="6052"/>
                    <a:pt x="3690" y="3690"/>
                  </a:cubicBezTo>
                  <a:cubicBezTo>
                    <a:pt x="6052" y="1327"/>
                    <a:pt x="9256" y="0"/>
                    <a:pt x="1259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txBox="1"/>
            <p:nvPr/>
          </p:nvSpPr>
          <p:spPr>
            <a:xfrm>
              <a:off x="0" y="-38100"/>
              <a:ext cx="4208590" cy="33412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sp>
        <p:nvSpPr>
          <p:cNvPr id="276" name="Google Shape;276;p8"/>
          <p:cNvSpPr txBox="1"/>
          <p:nvPr/>
        </p:nvSpPr>
        <p:spPr>
          <a:xfrm>
            <a:off x="-180285" y="647700"/>
            <a:ext cx="3157982" cy="657521"/>
          </a:xfrm>
          <a:prstGeom prst="rect">
            <a:avLst/>
          </a:prstGeom>
          <a:noFill/>
          <a:ln>
            <a:noFill/>
          </a:ln>
        </p:spPr>
        <p:txBody>
          <a:bodyPr anchorCtr="0" anchor="t" bIns="0" lIns="0" spcFirstLastPara="1" rIns="0" wrap="square" tIns="0">
            <a:spAutoFit/>
          </a:bodyPr>
          <a:lstStyle/>
          <a:p>
            <a:pPr indent="0" lvl="0" marL="0" marR="0" rtl="0" algn="ctr">
              <a:lnSpc>
                <a:spcPct val="135015"/>
              </a:lnSpc>
              <a:spcBef>
                <a:spcPts val="0"/>
              </a:spcBef>
              <a:spcAft>
                <a:spcPts val="0"/>
              </a:spcAft>
              <a:buNone/>
            </a:pPr>
            <a:r>
              <a:rPr b="1" i="0" lang="en-US" sz="3984" u="none" cap="none" strike="noStrike">
                <a:solidFill>
                  <a:srgbClr val="FFFFFF"/>
                </a:solidFill>
                <a:latin typeface="Bricolage Grotesque"/>
                <a:ea typeface="Bricolage Grotesque"/>
                <a:cs typeface="Bricolage Grotesque"/>
                <a:sym typeface="Bricolage Grotesque"/>
              </a:rPr>
              <a:t>Dataset</a:t>
            </a:r>
            <a:endParaRPr/>
          </a:p>
        </p:txBody>
      </p:sp>
      <p:grpSp>
        <p:nvGrpSpPr>
          <p:cNvPr id="277" name="Google Shape;277;p8"/>
          <p:cNvGrpSpPr/>
          <p:nvPr/>
        </p:nvGrpSpPr>
        <p:grpSpPr>
          <a:xfrm>
            <a:off x="6128244" y="524024"/>
            <a:ext cx="2788597" cy="828526"/>
            <a:chOff x="0" y="-47625"/>
            <a:chExt cx="734445" cy="218213"/>
          </a:xfrm>
        </p:grpSpPr>
        <p:sp>
          <p:nvSpPr>
            <p:cNvPr id="278" name="Google Shape;278;p8"/>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a:t>
              </a:r>
              <a:endParaRPr/>
            </a:p>
          </p:txBody>
        </p:sp>
      </p:grpSp>
      <p:grpSp>
        <p:nvGrpSpPr>
          <p:cNvPr id="280" name="Google Shape;280;p8"/>
          <p:cNvGrpSpPr/>
          <p:nvPr/>
        </p:nvGrpSpPr>
        <p:grpSpPr>
          <a:xfrm>
            <a:off x="3206297" y="524024"/>
            <a:ext cx="2788597" cy="828526"/>
            <a:chOff x="0" y="-47625"/>
            <a:chExt cx="734445" cy="218213"/>
          </a:xfrm>
        </p:grpSpPr>
        <p:sp>
          <p:nvSpPr>
            <p:cNvPr id="281" name="Google Shape;281;p8"/>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Ngữ cảnh</a:t>
              </a:r>
              <a:endParaRPr/>
            </a:p>
          </p:txBody>
        </p:sp>
      </p:grpSp>
      <p:grpSp>
        <p:nvGrpSpPr>
          <p:cNvPr id="283" name="Google Shape;283;p8"/>
          <p:cNvGrpSpPr/>
          <p:nvPr/>
        </p:nvGrpSpPr>
        <p:grpSpPr>
          <a:xfrm>
            <a:off x="9050192" y="524024"/>
            <a:ext cx="2788597" cy="828526"/>
            <a:chOff x="0" y="-47625"/>
            <a:chExt cx="734445" cy="218213"/>
          </a:xfrm>
        </p:grpSpPr>
        <p:sp>
          <p:nvSpPr>
            <p:cNvPr id="284" name="Google Shape;284;p8"/>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Mô tả dữ liệu</a:t>
              </a:r>
              <a:endParaRPr/>
            </a:p>
          </p:txBody>
        </p:sp>
      </p:grpSp>
      <p:grpSp>
        <p:nvGrpSpPr>
          <p:cNvPr id="286" name="Google Shape;286;p8"/>
          <p:cNvGrpSpPr/>
          <p:nvPr/>
        </p:nvGrpSpPr>
        <p:grpSpPr>
          <a:xfrm>
            <a:off x="11972139" y="524024"/>
            <a:ext cx="2788597" cy="828526"/>
            <a:chOff x="0" y="-47625"/>
            <a:chExt cx="734445" cy="218213"/>
          </a:xfrm>
        </p:grpSpPr>
        <p:sp>
          <p:nvSpPr>
            <p:cNvPr id="287" name="Google Shape;287;p8"/>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Xử lý dữ liệu</a:t>
              </a:r>
              <a:endParaRPr/>
            </a:p>
          </p:txBody>
        </p:sp>
      </p:grpSp>
      <p:sp>
        <p:nvSpPr>
          <p:cNvPr id="289" name="Google Shape;289;p8"/>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10/52</a:t>
            </a:r>
            <a:endParaRPr/>
          </a:p>
        </p:txBody>
      </p:sp>
      <p:sp>
        <p:nvSpPr>
          <p:cNvPr id="290" name="Google Shape;290;p8"/>
          <p:cNvSpPr txBox="1"/>
          <p:nvPr/>
        </p:nvSpPr>
        <p:spPr>
          <a:xfrm>
            <a:off x="1043482" y="3123104"/>
            <a:ext cx="16013419" cy="4803775"/>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b="1" i="0" lang="en-US" sz="2499" u="none" cap="none" strike="noStrike">
                <a:solidFill>
                  <a:srgbClr val="000000"/>
                </a:solidFill>
                <a:latin typeface="Bricolage Grotesque"/>
                <a:ea typeface="Bricolage Grotesque"/>
                <a:cs typeface="Bricolage Grotesque"/>
                <a:sym typeface="Bricolage Grotesque"/>
              </a:rPr>
              <a:t>Đọc và gộp dữ liệu từ file CSV:</a:t>
            </a:r>
            <a:r>
              <a:rPr b="0" i="0" lang="en-US" sz="2499" u="none" cap="none" strike="noStrike">
                <a:solidFill>
                  <a:srgbClr val="000000"/>
                </a:solidFill>
                <a:latin typeface="Bricolage Grotesque"/>
                <a:ea typeface="Bricolage Grotesque"/>
                <a:cs typeface="Bricolage Grotesque"/>
                <a:sym typeface="Bricolage Grotesque"/>
              </a:rPr>
              <a:t> Gộp dữ liệu về điểm chuẩn của các trường đại học theo từng năm thành một dataframe duy nhất. Mở rộng bằng các trường mới như "Tỉnh/ Thành phố", "Khu vực", "Mã trường xét tuyển", và "Loại đơn vị".</a:t>
            </a:r>
            <a:endParaRPr/>
          </a:p>
          <a:p>
            <a:pPr indent="0" lvl="0" marL="0" marR="0" rtl="0" algn="just">
              <a:lnSpc>
                <a:spcPct val="140016"/>
              </a:lnSpc>
              <a:spcBef>
                <a:spcPts val="0"/>
              </a:spcBef>
              <a:spcAft>
                <a:spcPts val="0"/>
              </a:spcAft>
              <a:buNone/>
            </a:pPr>
            <a:r>
              <a:t/>
            </a:r>
            <a:endParaRPr b="0" i="0" sz="2499" u="none" cap="none" strike="noStrike">
              <a:solidFill>
                <a:srgbClr val="000000"/>
              </a:solidFill>
              <a:latin typeface="Bricolage Grotesque"/>
              <a:ea typeface="Bricolage Grotesque"/>
              <a:cs typeface="Bricolage Grotesque"/>
              <a:sym typeface="Bricolage Grotesque"/>
            </a:endParaRPr>
          </a:p>
          <a:p>
            <a:pPr indent="0" lvl="0" marL="0" marR="0" rtl="0" algn="just">
              <a:lnSpc>
                <a:spcPct val="140016"/>
              </a:lnSpc>
              <a:spcBef>
                <a:spcPts val="0"/>
              </a:spcBef>
              <a:spcAft>
                <a:spcPts val="0"/>
              </a:spcAft>
              <a:buNone/>
            </a:pPr>
            <a:r>
              <a:rPr b="1" i="0" lang="en-US" sz="2499" u="none" cap="none" strike="noStrike">
                <a:solidFill>
                  <a:srgbClr val="000000"/>
                </a:solidFill>
                <a:latin typeface="Bricolage Grotesque"/>
                <a:ea typeface="Bricolage Grotesque"/>
                <a:cs typeface="Bricolage Grotesque"/>
                <a:sym typeface="Bricolage Grotesque"/>
              </a:rPr>
              <a:t>Kiểm tra và xử lý dữ liệu thiếu:</a:t>
            </a:r>
            <a:r>
              <a:rPr b="0" i="0" lang="en-US" sz="2499" u="none" cap="none" strike="noStrike">
                <a:solidFill>
                  <a:srgbClr val="000000"/>
                </a:solidFill>
                <a:latin typeface="Bricolage Grotesque"/>
                <a:ea typeface="Bricolage Grotesque"/>
                <a:cs typeface="Bricolage Grotesque"/>
                <a:sym typeface="Bricolage Grotesque"/>
              </a:rPr>
              <a:t> Kiểm tra tính đầy đủ của dữ liệu, xử lý các dòng thiếu thông tin và loại bỏ các dòng trùng lặp.</a:t>
            </a:r>
            <a:endParaRPr/>
          </a:p>
          <a:p>
            <a:pPr indent="0" lvl="0" marL="0" marR="0" rtl="0" algn="just">
              <a:lnSpc>
                <a:spcPct val="140016"/>
              </a:lnSpc>
              <a:spcBef>
                <a:spcPts val="0"/>
              </a:spcBef>
              <a:spcAft>
                <a:spcPts val="0"/>
              </a:spcAft>
              <a:buNone/>
            </a:pPr>
            <a:r>
              <a:t/>
            </a:r>
            <a:endParaRPr b="0" i="0" sz="2499" u="none" cap="none" strike="noStrike">
              <a:solidFill>
                <a:srgbClr val="000000"/>
              </a:solidFill>
              <a:latin typeface="Bricolage Grotesque"/>
              <a:ea typeface="Bricolage Grotesque"/>
              <a:cs typeface="Bricolage Grotesque"/>
              <a:sym typeface="Bricolage Grotesque"/>
            </a:endParaRPr>
          </a:p>
          <a:p>
            <a:pPr indent="0" lvl="0" marL="0" marR="0" rtl="0" algn="just">
              <a:lnSpc>
                <a:spcPct val="140016"/>
              </a:lnSpc>
              <a:spcBef>
                <a:spcPts val="0"/>
              </a:spcBef>
              <a:spcAft>
                <a:spcPts val="0"/>
              </a:spcAft>
              <a:buNone/>
            </a:pPr>
            <a:r>
              <a:rPr b="1" i="0" lang="en-US" sz="2499" u="none" cap="none" strike="noStrike">
                <a:solidFill>
                  <a:srgbClr val="000000"/>
                </a:solidFill>
                <a:latin typeface="Bricolage Grotesque"/>
                <a:ea typeface="Bricolage Grotesque"/>
                <a:cs typeface="Bricolage Grotesque"/>
                <a:sym typeface="Bricolage Grotesque"/>
              </a:rPr>
              <a:t>Khám phá và tiền xử lý dữ liệu: </a:t>
            </a:r>
            <a:r>
              <a:rPr b="0" i="0" lang="en-US" sz="2499" u="none" cap="none" strike="noStrike">
                <a:solidFill>
                  <a:srgbClr val="000000"/>
                </a:solidFill>
                <a:latin typeface="Bricolage Grotesque"/>
                <a:ea typeface="Bricolage Grotesque"/>
                <a:cs typeface="Bricolage Grotesque"/>
                <a:sym typeface="Bricolage Grotesque"/>
              </a:rPr>
              <a:t>Phân tích mẫu dữ liệu, kiểm tra kiểu dữ liệu, xử lý các điểm bất thường. Bổ sung thông tin ngành học và phân tách tổ hợp môn.</a:t>
            </a:r>
            <a:endParaRPr/>
          </a:p>
          <a:p>
            <a:pPr indent="0" lvl="0" marL="0" marR="0" rtl="0" algn="just">
              <a:lnSpc>
                <a:spcPct val="140016"/>
              </a:lnSpc>
              <a:spcBef>
                <a:spcPts val="0"/>
              </a:spcBef>
              <a:spcAft>
                <a:spcPts val="0"/>
              </a:spcAft>
              <a:buNone/>
            </a:pPr>
            <a:r>
              <a:t/>
            </a:r>
            <a:endParaRPr b="0" i="0" sz="2499" u="none" cap="none" strike="noStrike">
              <a:solidFill>
                <a:srgbClr val="000000"/>
              </a:solidFill>
              <a:latin typeface="Bricolage Grotesque"/>
              <a:ea typeface="Bricolage Grotesque"/>
              <a:cs typeface="Bricolage Grotesque"/>
              <a:sym typeface="Bricolage Grotesque"/>
            </a:endParaRPr>
          </a:p>
          <a:p>
            <a:pPr indent="0" lvl="0" marL="0" marR="0" rtl="0" algn="just">
              <a:lnSpc>
                <a:spcPct val="140016"/>
              </a:lnSpc>
              <a:spcBef>
                <a:spcPts val="0"/>
              </a:spcBef>
              <a:spcAft>
                <a:spcPts val="0"/>
              </a:spcAft>
              <a:buNone/>
            </a:pPr>
            <a:r>
              <a:rPr b="1" i="0" lang="en-US" sz="2499" u="none" cap="none" strike="noStrike">
                <a:solidFill>
                  <a:srgbClr val="000000"/>
                </a:solidFill>
                <a:latin typeface="Bricolage Grotesque"/>
                <a:ea typeface="Bricolage Grotesque"/>
                <a:cs typeface="Bricolage Grotesque"/>
                <a:sym typeface="Bricolage Grotesque"/>
              </a:rPr>
              <a:t>Chuẩn hóa cấu trúc dữ liệu: </a:t>
            </a:r>
            <a:r>
              <a:rPr b="0" i="0" lang="en-US" sz="2499" u="none" cap="none" strike="noStrike">
                <a:solidFill>
                  <a:srgbClr val="000000"/>
                </a:solidFill>
                <a:latin typeface="Bricolage Grotesque"/>
                <a:ea typeface="Bricolage Grotesque"/>
                <a:cs typeface="Bricolage Grotesque"/>
                <a:sym typeface="Bricolage Grotesque"/>
              </a:rPr>
              <a:t>Cấu trúc của dữ liệu được sắp xếp lại và chuẩn hóa.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9"/>
          <p:cNvGrpSpPr/>
          <p:nvPr/>
        </p:nvGrpSpPr>
        <p:grpSpPr>
          <a:xfrm>
            <a:off x="-199335" y="322064"/>
            <a:ext cx="15979489" cy="1268611"/>
            <a:chOff x="0" y="-38100"/>
            <a:chExt cx="4208590" cy="334120"/>
          </a:xfrm>
        </p:grpSpPr>
        <p:sp>
          <p:nvSpPr>
            <p:cNvPr id="296" name="Google Shape;296;p9"/>
            <p:cNvSpPr/>
            <p:nvPr/>
          </p:nvSpPr>
          <p:spPr>
            <a:xfrm>
              <a:off x="0" y="0"/>
              <a:ext cx="4208590" cy="296020"/>
            </a:xfrm>
            <a:custGeom>
              <a:rect b="b" l="l" r="r" t="t"/>
              <a:pathLst>
                <a:path extrusionOk="0" h="296020" w="4208590">
                  <a:moveTo>
                    <a:pt x="12597" y="0"/>
                  </a:moveTo>
                  <a:lnTo>
                    <a:pt x="4195993" y="0"/>
                  </a:lnTo>
                  <a:cubicBezTo>
                    <a:pt x="4199334" y="0"/>
                    <a:pt x="4202538" y="1327"/>
                    <a:pt x="4204900" y="3690"/>
                  </a:cubicBezTo>
                  <a:cubicBezTo>
                    <a:pt x="4207263" y="6052"/>
                    <a:pt x="4208590" y="9256"/>
                    <a:pt x="4208590" y="12597"/>
                  </a:cubicBezTo>
                  <a:lnTo>
                    <a:pt x="4208590" y="283423"/>
                  </a:lnTo>
                  <a:cubicBezTo>
                    <a:pt x="4208590" y="286764"/>
                    <a:pt x="4207263" y="289968"/>
                    <a:pt x="4204900" y="292330"/>
                  </a:cubicBezTo>
                  <a:cubicBezTo>
                    <a:pt x="4202538" y="294693"/>
                    <a:pt x="4199334" y="296020"/>
                    <a:pt x="4195993" y="296020"/>
                  </a:cubicBezTo>
                  <a:lnTo>
                    <a:pt x="12597" y="296020"/>
                  </a:lnTo>
                  <a:cubicBezTo>
                    <a:pt x="9256" y="296020"/>
                    <a:pt x="6052" y="294693"/>
                    <a:pt x="3690" y="292330"/>
                  </a:cubicBezTo>
                  <a:cubicBezTo>
                    <a:pt x="1327" y="289968"/>
                    <a:pt x="0" y="286764"/>
                    <a:pt x="0" y="283423"/>
                  </a:cubicBezTo>
                  <a:lnTo>
                    <a:pt x="0" y="12597"/>
                  </a:lnTo>
                  <a:cubicBezTo>
                    <a:pt x="0" y="9256"/>
                    <a:pt x="1327" y="6052"/>
                    <a:pt x="3690" y="3690"/>
                  </a:cubicBezTo>
                  <a:cubicBezTo>
                    <a:pt x="6052" y="1327"/>
                    <a:pt x="9256" y="0"/>
                    <a:pt x="12597" y="0"/>
                  </a:cubicBezTo>
                  <a:close/>
                </a:path>
              </a:pathLst>
            </a:custGeom>
            <a:solidFill>
              <a:srgbClr val="231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txBox="1"/>
            <p:nvPr/>
          </p:nvSpPr>
          <p:spPr>
            <a:xfrm>
              <a:off x="0" y="-38100"/>
              <a:ext cx="4208590" cy="334120"/>
            </a:xfrm>
            <a:prstGeom prst="rect">
              <a:avLst/>
            </a:prstGeom>
            <a:noFill/>
            <a:ln>
              <a:noFill/>
            </a:ln>
          </p:spPr>
          <p:txBody>
            <a:bodyPr anchorCtr="0" anchor="ctr" bIns="50800" lIns="50800" spcFirstLastPara="1" rIns="50800" wrap="square" tIns="50800">
              <a:noAutofit/>
            </a:bodyPr>
            <a:lstStyle/>
            <a:p>
              <a:pPr indent="0" lvl="0" marL="0" marR="0" rtl="0" algn="ctr">
                <a:lnSpc>
                  <a:spcPct val="140011"/>
                </a:lnSpc>
                <a:spcBef>
                  <a:spcPts val="0"/>
                </a:spcBef>
                <a:spcAft>
                  <a:spcPts val="0"/>
                </a:spcAft>
                <a:buNone/>
              </a:pPr>
              <a:r>
                <a:rPr b="1" i="0" lang="en-US" sz="1682" u="none" cap="none" strike="noStrike">
                  <a:solidFill>
                    <a:srgbClr val="23185B"/>
                  </a:solidFill>
                  <a:latin typeface="Bricolage Grotesque"/>
                  <a:ea typeface="Bricolage Grotesque"/>
                  <a:cs typeface="Bricolage Grotesque"/>
                  <a:sym typeface="Bricolage Grotesque"/>
                </a:rPr>
                <a:t>a</a:t>
              </a:r>
              <a:endParaRPr/>
            </a:p>
          </p:txBody>
        </p:sp>
      </p:grpSp>
      <p:grpSp>
        <p:nvGrpSpPr>
          <p:cNvPr id="298" name="Google Shape;298;p9"/>
          <p:cNvGrpSpPr/>
          <p:nvPr/>
        </p:nvGrpSpPr>
        <p:grpSpPr>
          <a:xfrm>
            <a:off x="6128244" y="524024"/>
            <a:ext cx="2788597" cy="828526"/>
            <a:chOff x="0" y="-47625"/>
            <a:chExt cx="734445" cy="218213"/>
          </a:xfrm>
        </p:grpSpPr>
        <p:sp>
          <p:nvSpPr>
            <p:cNvPr id="299" name="Google Shape;299;p9"/>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Nguồn dữ liệu</a:t>
              </a:r>
              <a:endParaRPr/>
            </a:p>
          </p:txBody>
        </p:sp>
      </p:grpSp>
      <p:grpSp>
        <p:nvGrpSpPr>
          <p:cNvPr id="301" name="Google Shape;301;p9"/>
          <p:cNvGrpSpPr/>
          <p:nvPr/>
        </p:nvGrpSpPr>
        <p:grpSpPr>
          <a:xfrm>
            <a:off x="3206297" y="524024"/>
            <a:ext cx="2788597" cy="828526"/>
            <a:chOff x="0" y="-47625"/>
            <a:chExt cx="734445" cy="218213"/>
          </a:xfrm>
        </p:grpSpPr>
        <p:sp>
          <p:nvSpPr>
            <p:cNvPr id="302" name="Google Shape;302;p9"/>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Ngữ cảnh</a:t>
              </a:r>
              <a:endParaRPr/>
            </a:p>
          </p:txBody>
        </p:sp>
      </p:grpSp>
      <p:grpSp>
        <p:nvGrpSpPr>
          <p:cNvPr id="304" name="Google Shape;304;p9"/>
          <p:cNvGrpSpPr/>
          <p:nvPr/>
        </p:nvGrpSpPr>
        <p:grpSpPr>
          <a:xfrm>
            <a:off x="9050192" y="524024"/>
            <a:ext cx="2788597" cy="828526"/>
            <a:chOff x="0" y="-47625"/>
            <a:chExt cx="734445" cy="218213"/>
          </a:xfrm>
        </p:grpSpPr>
        <p:sp>
          <p:nvSpPr>
            <p:cNvPr id="305" name="Google Shape;305;p9"/>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272B64">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Bricolage Grotesque"/>
                  <a:ea typeface="Bricolage Grotesque"/>
                  <a:cs typeface="Bricolage Grotesque"/>
                  <a:sym typeface="Bricolage Grotesque"/>
                </a:rPr>
                <a:t>Mô tả dữ liệu</a:t>
              </a:r>
              <a:endParaRPr/>
            </a:p>
          </p:txBody>
        </p:sp>
      </p:grpSp>
      <p:grpSp>
        <p:nvGrpSpPr>
          <p:cNvPr id="307" name="Google Shape;307;p9"/>
          <p:cNvGrpSpPr/>
          <p:nvPr/>
        </p:nvGrpSpPr>
        <p:grpSpPr>
          <a:xfrm>
            <a:off x="11972139" y="524024"/>
            <a:ext cx="2788597" cy="828526"/>
            <a:chOff x="0" y="-47625"/>
            <a:chExt cx="734445" cy="218213"/>
          </a:xfrm>
        </p:grpSpPr>
        <p:sp>
          <p:nvSpPr>
            <p:cNvPr id="308" name="Google Shape;308;p9"/>
            <p:cNvSpPr/>
            <p:nvPr/>
          </p:nvSpPr>
          <p:spPr>
            <a:xfrm>
              <a:off x="0" y="0"/>
              <a:ext cx="734445" cy="170588"/>
            </a:xfrm>
            <a:custGeom>
              <a:rect b="b" l="l" r="r" t="t"/>
              <a:pathLst>
                <a:path extrusionOk="0" h="170588" w="734445">
                  <a:moveTo>
                    <a:pt x="47197" y="0"/>
                  </a:moveTo>
                  <a:lnTo>
                    <a:pt x="687249" y="0"/>
                  </a:lnTo>
                  <a:cubicBezTo>
                    <a:pt x="699766" y="0"/>
                    <a:pt x="711771" y="4972"/>
                    <a:pt x="720622" y="13824"/>
                  </a:cubicBezTo>
                  <a:cubicBezTo>
                    <a:pt x="729473" y="22675"/>
                    <a:pt x="734445" y="34679"/>
                    <a:pt x="734445" y="47197"/>
                  </a:cubicBezTo>
                  <a:lnTo>
                    <a:pt x="734445" y="123391"/>
                  </a:lnTo>
                  <a:cubicBezTo>
                    <a:pt x="734445" y="149457"/>
                    <a:pt x="713315" y="170588"/>
                    <a:pt x="687249" y="170588"/>
                  </a:cubicBezTo>
                  <a:lnTo>
                    <a:pt x="47197" y="170588"/>
                  </a:lnTo>
                  <a:cubicBezTo>
                    <a:pt x="34679" y="170588"/>
                    <a:pt x="22675" y="165615"/>
                    <a:pt x="13824" y="156764"/>
                  </a:cubicBezTo>
                  <a:cubicBezTo>
                    <a:pt x="4972" y="147913"/>
                    <a:pt x="0" y="135908"/>
                    <a:pt x="0" y="123391"/>
                  </a:cubicBezTo>
                  <a:lnTo>
                    <a:pt x="0" y="47197"/>
                  </a:lnTo>
                  <a:cubicBezTo>
                    <a:pt x="0" y="34679"/>
                    <a:pt x="4972" y="22675"/>
                    <a:pt x="13824" y="13824"/>
                  </a:cubicBezTo>
                  <a:cubicBezTo>
                    <a:pt x="22675" y="4972"/>
                    <a:pt x="34679" y="0"/>
                    <a:pt x="471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txBox="1"/>
            <p:nvPr/>
          </p:nvSpPr>
          <p:spPr>
            <a:xfrm>
              <a:off x="0" y="-47625"/>
              <a:ext cx="734445" cy="218213"/>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None/>
              </a:pPr>
              <a:r>
                <a:rPr b="1" i="0" lang="en-US" sz="2499" u="none" cap="none" strike="noStrike">
                  <a:solidFill>
                    <a:srgbClr val="23185B"/>
                  </a:solidFill>
                  <a:latin typeface="Bricolage Grotesque"/>
                  <a:ea typeface="Bricolage Grotesque"/>
                  <a:cs typeface="Bricolage Grotesque"/>
                  <a:sym typeface="Bricolage Grotesque"/>
                </a:rPr>
                <a:t>Xử lý dữ liệu</a:t>
              </a:r>
              <a:endParaRPr/>
            </a:p>
          </p:txBody>
        </p:sp>
      </p:grpSp>
      <p:grpSp>
        <p:nvGrpSpPr>
          <p:cNvPr id="310" name="Google Shape;310;p9"/>
          <p:cNvGrpSpPr/>
          <p:nvPr/>
        </p:nvGrpSpPr>
        <p:grpSpPr>
          <a:xfrm>
            <a:off x="969642" y="2392695"/>
            <a:ext cx="16348716" cy="6906198"/>
            <a:chOff x="0" y="-38100"/>
            <a:chExt cx="4036765" cy="1705253"/>
          </a:xfrm>
        </p:grpSpPr>
        <p:sp>
          <p:nvSpPr>
            <p:cNvPr id="311" name="Google Shape;311;p9"/>
            <p:cNvSpPr/>
            <p:nvPr/>
          </p:nvSpPr>
          <p:spPr>
            <a:xfrm>
              <a:off x="0" y="0"/>
              <a:ext cx="4036765" cy="1667153"/>
            </a:xfrm>
            <a:custGeom>
              <a:rect b="b" l="l" r="r" t="t"/>
              <a:pathLst>
                <a:path extrusionOk="0" h="1667153" w="4036765">
                  <a:moveTo>
                    <a:pt x="0" y="0"/>
                  </a:moveTo>
                  <a:lnTo>
                    <a:pt x="4036765" y="0"/>
                  </a:lnTo>
                  <a:lnTo>
                    <a:pt x="4036765" y="1667153"/>
                  </a:lnTo>
                  <a:lnTo>
                    <a:pt x="0" y="1667153"/>
                  </a:lnTo>
                  <a:close/>
                </a:path>
              </a:pathLst>
            </a:custGeom>
            <a:solidFill>
              <a:srgbClr val="23185B"/>
            </a:solidFill>
            <a:ln>
              <a:noFill/>
            </a:ln>
          </p:spPr>
        </p:sp>
        <p:sp>
          <p:nvSpPr>
            <p:cNvPr id="312" name="Google Shape;312;p9"/>
            <p:cNvSpPr txBox="1"/>
            <p:nvPr/>
          </p:nvSpPr>
          <p:spPr>
            <a:xfrm>
              <a:off x="0" y="-38100"/>
              <a:ext cx="4036765" cy="1705253"/>
            </a:xfrm>
            <a:prstGeom prst="rect">
              <a:avLst/>
            </a:prstGeom>
            <a:noFill/>
            <a:ln>
              <a:noFill/>
            </a:ln>
          </p:spPr>
          <p:txBody>
            <a:bodyPr anchorCtr="0" anchor="ctr" bIns="41700" lIns="41700" spcFirstLastPara="1" rIns="41700" wrap="square" tIns="41700">
              <a:noAutofit/>
            </a:bodyPr>
            <a:lstStyle/>
            <a:p>
              <a:pPr indent="0" lvl="0" marL="0" marR="0" rtl="0" algn="ctr">
                <a:lnSpc>
                  <a:spcPct val="130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313" name="Google Shape;313;p9"/>
          <p:cNvGraphicFramePr/>
          <p:nvPr/>
        </p:nvGraphicFramePr>
        <p:xfrm>
          <a:off x="1298983" y="2788755"/>
          <a:ext cx="3000000" cy="3000000"/>
        </p:xfrm>
        <a:graphic>
          <a:graphicData uri="http://schemas.openxmlformats.org/drawingml/2006/table">
            <a:tbl>
              <a:tblPr>
                <a:noFill/>
                <a:tableStyleId>{D4984273-4F3A-4F6C-8FCB-876072066468}</a:tableStyleId>
              </a:tblPr>
              <a:tblGrid>
                <a:gridCol w="2012875"/>
                <a:gridCol w="3971575"/>
                <a:gridCol w="1499975"/>
              </a:tblGrid>
              <a:tr h="6630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Tên thuộc tính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Mô tả</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Loại dữ liệu</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6795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Year</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Năm</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6795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Region</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Vùng miền</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6795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Province</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TỈnh/Thành phố</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6795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Subject</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Môn thi</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9043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Number of Students</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Số thí sinh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Rời rạc</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6795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Average Score</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Điểm trung bình</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Liên tục</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90875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Number of Score &lt;= 1</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Số lượng điểm &lt;= 1</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Rời rạc</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9043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Number of Score &lt; 5</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Số lượng điểm &lt; 5</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Rời rạc</a:t>
                      </a:r>
                      <a:endParaRPr sz="1100" u="none" cap="none" strike="noStrike"/>
                    </a:p>
                  </a:txBody>
                  <a:tcPr marT="153625" marB="153625" marR="153625" marL="153625"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bl>
          </a:graphicData>
        </a:graphic>
      </p:graphicFrame>
      <p:graphicFrame>
        <p:nvGraphicFramePr>
          <p:cNvPr id="314" name="Google Shape;314;p9"/>
          <p:cNvGraphicFramePr/>
          <p:nvPr/>
        </p:nvGraphicFramePr>
        <p:xfrm>
          <a:off x="9144000" y="2942404"/>
          <a:ext cx="3000000" cy="3000000"/>
        </p:xfrm>
        <a:graphic>
          <a:graphicData uri="http://schemas.openxmlformats.org/drawingml/2006/table">
            <a:tbl>
              <a:tblPr>
                <a:noFill/>
                <a:tableStyleId>{D4984273-4F3A-4F6C-8FCB-876072066468}</a:tableStyleId>
              </a:tblPr>
              <a:tblGrid>
                <a:gridCol w="2137900"/>
                <a:gridCol w="3501200"/>
                <a:gridCol w="2819550"/>
              </a:tblGrid>
              <a:tr h="6409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Tên thuộc tính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Mô tả</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Loại dữ liệu</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74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Number of Score &gt;= 9</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Số lượng điểm &gt;= 9</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Rời rạc</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74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Max Score</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Điểm cao nhất</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Liên tục</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74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Min Score</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Điểm thấp nhất</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Liên tục</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74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Longitude</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Kinh độ</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Liên tục</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74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Latitude</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Vĩ độ</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Liên tục</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74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Combination</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Tổ hợp thi</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Định danh</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74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Number of Score &lt; 15</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Số lượng điểm &lt; 15</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Rời rạc</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64740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Number of Score &lt; 20</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Số lượng điểm &lt; 20</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Rời rạc</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r h="883750">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Number of Score &gt;= 27</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Số lượng điểm &gt;= 27</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290" u="none" cap="none" strike="noStrike">
                          <a:solidFill>
                            <a:srgbClr val="FFFFFF"/>
                          </a:solidFill>
                          <a:latin typeface="Bricolage Grotesque"/>
                          <a:ea typeface="Bricolage Grotesque"/>
                          <a:cs typeface="Bricolage Grotesque"/>
                          <a:sym typeface="Bricolage Grotesque"/>
                        </a:rPr>
                        <a:t>Rời rạc</a:t>
                      </a:r>
                      <a:endParaRPr sz="1100" u="none" cap="none" strike="noStrike"/>
                    </a:p>
                  </a:txBody>
                  <a:tcPr marT="143400" marB="143400" marR="143400" marL="143400" anchor="ctr">
                    <a:lnL cap="flat" cmpd="sng" w="22025">
                      <a:solidFill>
                        <a:srgbClr val="FFFFFF"/>
                      </a:solidFill>
                      <a:prstDash val="solid"/>
                      <a:round/>
                      <a:headEnd len="sm" w="sm" type="none"/>
                      <a:tailEnd len="sm" w="sm" type="none"/>
                    </a:lnL>
                    <a:lnR cap="flat" cmpd="sng" w="22025">
                      <a:solidFill>
                        <a:srgbClr val="FFFFFF"/>
                      </a:solidFill>
                      <a:prstDash val="solid"/>
                      <a:round/>
                      <a:headEnd len="sm" w="sm" type="none"/>
                      <a:tailEnd len="sm" w="sm" type="none"/>
                    </a:lnR>
                    <a:lnT cap="flat" cmpd="sng" w="22025">
                      <a:solidFill>
                        <a:srgbClr val="FFFFFF"/>
                      </a:solidFill>
                      <a:prstDash val="solid"/>
                      <a:round/>
                      <a:headEnd len="sm" w="sm" type="none"/>
                      <a:tailEnd len="sm" w="sm" type="none"/>
                    </a:lnT>
                    <a:lnB cap="flat" cmpd="sng" w="22025">
                      <a:solidFill>
                        <a:srgbClr val="FFFFFF"/>
                      </a:solidFill>
                      <a:prstDash val="solid"/>
                      <a:round/>
                      <a:headEnd len="sm" w="sm" type="none"/>
                      <a:tailEnd len="sm" w="sm" type="none"/>
                    </a:lnB>
                  </a:tcPr>
                </a:tc>
              </a:tr>
            </a:tbl>
          </a:graphicData>
        </a:graphic>
      </p:graphicFrame>
      <p:sp>
        <p:nvSpPr>
          <p:cNvPr id="315" name="Google Shape;315;p9"/>
          <p:cNvSpPr txBox="1"/>
          <p:nvPr/>
        </p:nvSpPr>
        <p:spPr>
          <a:xfrm>
            <a:off x="-180285" y="647700"/>
            <a:ext cx="3157982" cy="657521"/>
          </a:xfrm>
          <a:prstGeom prst="rect">
            <a:avLst/>
          </a:prstGeom>
          <a:noFill/>
          <a:ln>
            <a:noFill/>
          </a:ln>
        </p:spPr>
        <p:txBody>
          <a:bodyPr anchorCtr="0" anchor="t" bIns="0" lIns="0" spcFirstLastPara="1" rIns="0" wrap="square" tIns="0">
            <a:spAutoFit/>
          </a:bodyPr>
          <a:lstStyle/>
          <a:p>
            <a:pPr indent="0" lvl="0" marL="0" marR="0" rtl="0" algn="ctr">
              <a:lnSpc>
                <a:spcPct val="135015"/>
              </a:lnSpc>
              <a:spcBef>
                <a:spcPts val="0"/>
              </a:spcBef>
              <a:spcAft>
                <a:spcPts val="0"/>
              </a:spcAft>
              <a:buNone/>
            </a:pPr>
            <a:r>
              <a:rPr b="1" i="0" lang="en-US" sz="3984" u="none" cap="none" strike="noStrike">
                <a:solidFill>
                  <a:srgbClr val="FFFFFF"/>
                </a:solidFill>
                <a:latin typeface="Bricolage Grotesque"/>
                <a:ea typeface="Bricolage Grotesque"/>
                <a:cs typeface="Bricolage Grotesque"/>
                <a:sym typeface="Bricolage Grotesque"/>
              </a:rPr>
              <a:t>Dataset</a:t>
            </a:r>
            <a:endParaRPr/>
          </a:p>
        </p:txBody>
      </p:sp>
      <p:sp>
        <p:nvSpPr>
          <p:cNvPr id="316" name="Google Shape;316;p9"/>
          <p:cNvSpPr txBox="1"/>
          <p:nvPr/>
        </p:nvSpPr>
        <p:spPr>
          <a:xfrm>
            <a:off x="6703351" y="1883663"/>
            <a:ext cx="4693682" cy="45529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699" u="none" cap="none" strike="noStrike">
                <a:solidFill>
                  <a:srgbClr val="23185B"/>
                </a:solidFill>
                <a:latin typeface="Bricolage Grotesque"/>
                <a:ea typeface="Bricolage Grotesque"/>
                <a:cs typeface="Bricolage Grotesque"/>
                <a:sym typeface="Bricolage Grotesque"/>
              </a:rPr>
              <a:t>Dữ liệu điểm thi sau khi xử lý</a:t>
            </a:r>
            <a:endParaRPr/>
          </a:p>
        </p:txBody>
      </p:sp>
      <p:sp>
        <p:nvSpPr>
          <p:cNvPr id="317" name="Google Shape;317;p9"/>
          <p:cNvSpPr txBox="1"/>
          <p:nvPr/>
        </p:nvSpPr>
        <p:spPr>
          <a:xfrm>
            <a:off x="15038795" y="9468834"/>
            <a:ext cx="2784764" cy="494865"/>
          </a:xfrm>
          <a:prstGeom prst="rect">
            <a:avLst/>
          </a:prstGeom>
          <a:noFill/>
          <a:ln>
            <a:noFill/>
          </a:ln>
        </p:spPr>
        <p:txBody>
          <a:bodyPr anchorCtr="0" anchor="t" bIns="0" lIns="0" spcFirstLastPara="1" rIns="0" wrap="square" tIns="0">
            <a:spAutoFit/>
          </a:bodyPr>
          <a:lstStyle/>
          <a:p>
            <a:pPr indent="0" lvl="0" marL="0" marR="0" rtl="0" algn="r">
              <a:lnSpc>
                <a:spcPct val="135009"/>
              </a:lnSpc>
              <a:spcBef>
                <a:spcPts val="0"/>
              </a:spcBef>
              <a:spcAft>
                <a:spcPts val="0"/>
              </a:spcAft>
              <a:buNone/>
            </a:pPr>
            <a:r>
              <a:rPr b="0" i="0" lang="en-US" sz="3022" u="none" cap="none" strike="noStrike">
                <a:solidFill>
                  <a:srgbClr val="23185B"/>
                </a:solidFill>
                <a:latin typeface="Bricolage Grotesque Light"/>
                <a:ea typeface="Bricolage Grotesque Light"/>
                <a:cs typeface="Bricolage Grotesque Light"/>
                <a:sym typeface="Bricolage Grotesque Light"/>
              </a:rPr>
              <a:t>11/52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